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309" r:id="rId2"/>
    <p:sldId id="259" r:id="rId3"/>
    <p:sldId id="337" r:id="rId4"/>
    <p:sldId id="341" r:id="rId5"/>
    <p:sldId id="310" r:id="rId6"/>
    <p:sldId id="311" r:id="rId7"/>
    <p:sldId id="327" r:id="rId8"/>
    <p:sldId id="312" r:id="rId9"/>
    <p:sldId id="313" r:id="rId10"/>
    <p:sldId id="314" r:id="rId11"/>
    <p:sldId id="329" r:id="rId12"/>
    <p:sldId id="315" r:id="rId13"/>
    <p:sldId id="328" r:id="rId14"/>
    <p:sldId id="316" r:id="rId15"/>
    <p:sldId id="317" r:id="rId16"/>
    <p:sldId id="318" r:id="rId17"/>
    <p:sldId id="319" r:id="rId18"/>
    <p:sldId id="320" r:id="rId19"/>
    <p:sldId id="321" r:id="rId20"/>
    <p:sldId id="331" r:id="rId21"/>
    <p:sldId id="322" r:id="rId22"/>
    <p:sldId id="332" r:id="rId23"/>
    <p:sldId id="333" r:id="rId24"/>
    <p:sldId id="323" r:id="rId25"/>
    <p:sldId id="334" r:id="rId26"/>
    <p:sldId id="324" r:id="rId27"/>
    <p:sldId id="335" r:id="rId28"/>
    <p:sldId id="325" r:id="rId29"/>
    <p:sldId id="338" r:id="rId30"/>
    <p:sldId id="339" r:id="rId31"/>
    <p:sldId id="343" r:id="rId32"/>
    <p:sldId id="344" r:id="rId33"/>
    <p:sldId id="345" r:id="rId34"/>
    <p:sldId id="346" r:id="rId35"/>
    <p:sldId id="347" r:id="rId36"/>
    <p:sldId id="352" r:id="rId37"/>
    <p:sldId id="353" r:id="rId38"/>
    <p:sldId id="348" r:id="rId39"/>
    <p:sldId id="349" r:id="rId40"/>
    <p:sldId id="350" r:id="rId41"/>
    <p:sldId id="351" r:id="rId42"/>
    <p:sldId id="262" r:id="rId43"/>
    <p:sldId id="342" r:id="rId44"/>
    <p:sldId id="278" r:id="rId45"/>
    <p:sldId id="336" r:id="rId46"/>
    <p:sldId id="260" r:id="rId47"/>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7"/>
    <p:restoredTop sz="94233" autoAdjust="0"/>
  </p:normalViewPr>
  <p:slideViewPr>
    <p:cSldViewPr>
      <p:cViewPr varScale="1">
        <p:scale>
          <a:sx n="78" d="100"/>
          <a:sy n="78" d="100"/>
        </p:scale>
        <p:origin x="1661"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sz="quarter" idx="1"/>
          </p:nvPr>
        </p:nvSpPr>
        <p:spPr>
          <a:xfrm>
            <a:off x="4021295" y="0"/>
            <a:ext cx="3076363" cy="511731"/>
          </a:xfrm>
          <a:prstGeom prst="rect">
            <a:avLst/>
          </a:prstGeom>
        </p:spPr>
        <p:txBody>
          <a:bodyPr vert="horz" lIns="94768" tIns="47384" rIns="94768" bIns="47384" rtlCol="0"/>
          <a:lstStyle>
            <a:lvl1pPr algn="r">
              <a:defRPr sz="1200"/>
            </a:lvl1pPr>
          </a:lstStyle>
          <a:p>
            <a:fld id="{ADB6FF1F-555E-4388-A8B0-D1E524B355D1}" type="datetimeFigureOut">
              <a:rPr lang="pt-PT" smtClean="0"/>
              <a:pPr/>
              <a:t>25/03/2025</a:t>
            </a:fld>
            <a:endParaRPr lang="pt-PT"/>
          </a:p>
        </p:txBody>
      </p:sp>
      <p:sp>
        <p:nvSpPr>
          <p:cNvPr id="4" name="Marcador de Posição do Rodapé 3"/>
          <p:cNvSpPr>
            <a:spLocks noGrp="1"/>
          </p:cNvSpPr>
          <p:nvPr>
            <p:ph type="ftr" sz="quarter" idx="2"/>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5" name="Marcador de Posição do Número do Diapositivo 4"/>
          <p:cNvSpPr>
            <a:spLocks noGrp="1"/>
          </p:cNvSpPr>
          <p:nvPr>
            <p:ph type="sldNum" sz="quarter" idx="3"/>
          </p:nvPr>
        </p:nvSpPr>
        <p:spPr>
          <a:xfrm>
            <a:off x="4021295" y="9721106"/>
            <a:ext cx="3076363" cy="511731"/>
          </a:xfrm>
          <a:prstGeom prst="rect">
            <a:avLst/>
          </a:prstGeom>
        </p:spPr>
        <p:txBody>
          <a:bodyPr vert="horz" lIns="94768" tIns="47384" rIns="94768" bIns="47384" rtlCol="0" anchor="b"/>
          <a:lstStyle>
            <a:lvl1pPr algn="r">
              <a:defRPr sz="1200"/>
            </a:lvl1pPr>
          </a:lstStyle>
          <a:p>
            <a:fld id="{CD9FB018-1958-45C1-ABFF-E1E983EC4F43}" type="slidenum">
              <a:rPr lang="pt-PT" smtClean="0"/>
              <a:pPr/>
              <a:t>‹nº›</a:t>
            </a:fld>
            <a:endParaRPr lang="pt-PT"/>
          </a:p>
        </p:txBody>
      </p:sp>
    </p:spTree>
    <p:extLst>
      <p:ext uri="{BB962C8B-B14F-4D97-AF65-F5344CB8AC3E}">
        <p14:creationId xmlns:p14="http://schemas.microsoft.com/office/powerpoint/2010/main" val="253478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vl1pPr>
          </a:lstStyle>
          <a:p>
            <a:fld id="{E77E319B-B046-487F-8D03-B96E4F1A43D0}" type="datetimeFigureOut">
              <a:rPr lang="pt-PT" smtClean="0"/>
              <a:pPr/>
              <a:t>25/03/2025</a:t>
            </a:fld>
            <a:endParaRPr lang="pt-PT"/>
          </a:p>
        </p:txBody>
      </p:sp>
      <p:sp>
        <p:nvSpPr>
          <p:cNvPr id="4" name="Marcador de Posição da Imagem do Diapositivo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68" tIns="47384" rIns="94768" bIns="47384" rtlCol="0" anchor="ctr"/>
          <a:lstStyle/>
          <a:p>
            <a:endParaRPr lang="pt-PT"/>
          </a:p>
        </p:txBody>
      </p:sp>
      <p:sp>
        <p:nvSpPr>
          <p:cNvPr id="5" name="Marcador de Posição de Notas 4"/>
          <p:cNvSpPr>
            <a:spLocks noGrp="1"/>
          </p:cNvSpPr>
          <p:nvPr>
            <p:ph type="body" sz="quarter" idx="3"/>
          </p:nvPr>
        </p:nvSpPr>
        <p:spPr>
          <a:xfrm>
            <a:off x="709931" y="4861442"/>
            <a:ext cx="5679440" cy="4605576"/>
          </a:xfrm>
          <a:prstGeom prst="rect">
            <a:avLst/>
          </a:prstGeom>
        </p:spPr>
        <p:txBody>
          <a:bodyPr vert="horz" lIns="94768" tIns="47384" rIns="94768" bIns="47384"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vl1pPr>
          </a:lstStyle>
          <a:p>
            <a:fld id="{F3DD545E-D36A-4832-938A-2ECADA69E4C6}" type="slidenum">
              <a:rPr lang="pt-PT" smtClean="0"/>
              <a:pPr/>
              <a:t>‹nº›</a:t>
            </a:fld>
            <a:endParaRPr lang="pt-PT"/>
          </a:p>
        </p:txBody>
      </p:sp>
    </p:spTree>
    <p:extLst>
      <p:ext uri="{BB962C8B-B14F-4D97-AF65-F5344CB8AC3E}">
        <p14:creationId xmlns:p14="http://schemas.microsoft.com/office/powerpoint/2010/main" val="17377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F3DD545E-D36A-4832-938A-2ECADA69E4C6}" type="slidenum">
              <a:rPr lang="pt-PT" smtClean="0"/>
              <a:pPr/>
              <a:t>1</a:t>
            </a:fld>
            <a:endParaRPr lang="pt-PT"/>
          </a:p>
        </p:txBody>
      </p:sp>
    </p:spTree>
    <p:extLst>
      <p:ext uri="{BB962C8B-B14F-4D97-AF65-F5344CB8AC3E}">
        <p14:creationId xmlns:p14="http://schemas.microsoft.com/office/powerpoint/2010/main" val="4239272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DADCC-50A0-863D-0868-C50D7EF07C35}"/>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7609C0BB-50FF-DDBB-FFCF-E9F5E10514ED}"/>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10</a:t>
            </a:fld>
            <a:endParaRPr lang="pt-PT">
              <a:latin typeface="Arial" pitchFamily="34" charset="0"/>
            </a:endParaRPr>
          </a:p>
        </p:txBody>
      </p:sp>
      <p:sp>
        <p:nvSpPr>
          <p:cNvPr id="93187" name="Rectangle 2">
            <a:extLst>
              <a:ext uri="{FF2B5EF4-FFF2-40B4-BE49-F238E27FC236}">
                <a16:creationId xmlns:a16="http://schemas.microsoft.com/office/drawing/2014/main" id="{339A3E1C-5665-04DE-9A07-F32B8F1D2EAD}"/>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8E9A415B-0DB3-9358-2B48-55DA7CB4719A}"/>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55191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F1A1F-B7A8-C901-7712-6B203C62654E}"/>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915F8724-3EE1-8CE4-F943-641499A2DC2D}"/>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11</a:t>
            </a:fld>
            <a:endParaRPr lang="pt-PT">
              <a:latin typeface="Arial" pitchFamily="34" charset="0"/>
            </a:endParaRPr>
          </a:p>
        </p:txBody>
      </p:sp>
      <p:sp>
        <p:nvSpPr>
          <p:cNvPr id="93187" name="Rectangle 2">
            <a:extLst>
              <a:ext uri="{FF2B5EF4-FFF2-40B4-BE49-F238E27FC236}">
                <a16:creationId xmlns:a16="http://schemas.microsoft.com/office/drawing/2014/main" id="{C2C97388-D131-59BD-1259-82BFA0B7550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ACDE9407-D7D9-4CFF-A088-9F2D7A47BC47}"/>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11532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78DA-F49E-4A39-9A21-E73E07F32B28}"/>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D4F3DF33-0B3A-A691-E740-425D0165BE4B}"/>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12</a:t>
            </a:fld>
            <a:endParaRPr lang="pt-PT">
              <a:latin typeface="Arial" pitchFamily="34" charset="0"/>
            </a:endParaRPr>
          </a:p>
        </p:txBody>
      </p:sp>
      <p:sp>
        <p:nvSpPr>
          <p:cNvPr id="93187" name="Rectangle 2">
            <a:extLst>
              <a:ext uri="{FF2B5EF4-FFF2-40B4-BE49-F238E27FC236}">
                <a16:creationId xmlns:a16="http://schemas.microsoft.com/office/drawing/2014/main" id="{3F5D6053-F5E5-CEB2-A185-98E149DA20B0}"/>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02B1B96E-CFAC-C165-1962-727D892F05F0}"/>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34261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F2EDD-1D8F-B21B-1ED5-B12698417A1C}"/>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BDF211B3-6FC2-F408-DC3B-BE7BF70A98F9}"/>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13</a:t>
            </a:fld>
            <a:endParaRPr lang="pt-PT">
              <a:latin typeface="Arial" pitchFamily="34" charset="0"/>
            </a:endParaRPr>
          </a:p>
        </p:txBody>
      </p:sp>
      <p:sp>
        <p:nvSpPr>
          <p:cNvPr id="93187" name="Rectangle 2">
            <a:extLst>
              <a:ext uri="{FF2B5EF4-FFF2-40B4-BE49-F238E27FC236}">
                <a16:creationId xmlns:a16="http://schemas.microsoft.com/office/drawing/2014/main" id="{42DD7526-FAAB-D988-98F8-48F67F71222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524835C6-5D94-A62F-3974-DC6DD56EC8EA}"/>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927797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CAABA-CD7E-3B95-F634-9FFC0C14D4DA}"/>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6AA2012C-DED5-A74D-9F6D-761799EBF928}"/>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14</a:t>
            </a:fld>
            <a:endParaRPr lang="pt-PT">
              <a:latin typeface="Arial" pitchFamily="34" charset="0"/>
            </a:endParaRPr>
          </a:p>
        </p:txBody>
      </p:sp>
      <p:sp>
        <p:nvSpPr>
          <p:cNvPr id="93187" name="Rectangle 2">
            <a:extLst>
              <a:ext uri="{FF2B5EF4-FFF2-40B4-BE49-F238E27FC236}">
                <a16:creationId xmlns:a16="http://schemas.microsoft.com/office/drawing/2014/main" id="{BD9491F9-DD09-3FD5-7B7F-BA7F356A0D42}"/>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244B99D6-116C-AC4F-E0EB-11F56E0EBE11}"/>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476852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1436A-1789-B9F4-CFE9-578E3E427126}"/>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81875BF7-1CA4-C5CE-AA4D-AA670F689D41}"/>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15</a:t>
            </a:fld>
            <a:endParaRPr lang="pt-PT">
              <a:latin typeface="Arial" pitchFamily="34" charset="0"/>
            </a:endParaRPr>
          </a:p>
        </p:txBody>
      </p:sp>
      <p:sp>
        <p:nvSpPr>
          <p:cNvPr id="93187" name="Rectangle 2">
            <a:extLst>
              <a:ext uri="{FF2B5EF4-FFF2-40B4-BE49-F238E27FC236}">
                <a16:creationId xmlns:a16="http://schemas.microsoft.com/office/drawing/2014/main" id="{2E775682-57B9-C872-9E9D-057DA663180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9FD9B140-3F5B-DB19-43DD-34106201CBAD}"/>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85136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0BE7C-6533-DCA1-0C26-566E71821B88}"/>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34688A94-217C-FECD-6F6A-E0C06A020508}"/>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16</a:t>
            </a:fld>
            <a:endParaRPr lang="pt-PT">
              <a:latin typeface="Arial" pitchFamily="34" charset="0"/>
            </a:endParaRPr>
          </a:p>
        </p:txBody>
      </p:sp>
      <p:sp>
        <p:nvSpPr>
          <p:cNvPr id="93187" name="Rectangle 2">
            <a:extLst>
              <a:ext uri="{FF2B5EF4-FFF2-40B4-BE49-F238E27FC236}">
                <a16:creationId xmlns:a16="http://schemas.microsoft.com/office/drawing/2014/main" id="{FA23290D-096A-C925-1A28-940D244379DC}"/>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668746CD-7310-53E1-6CE5-F46BEF8B7835}"/>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64026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9CBEF-4C05-B08F-7523-AD7CF3CDB6BB}"/>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1F2F27F5-4315-2304-03A2-AE16DFEEBBE8}"/>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17</a:t>
            </a:fld>
            <a:endParaRPr lang="pt-PT">
              <a:latin typeface="Arial" pitchFamily="34" charset="0"/>
            </a:endParaRPr>
          </a:p>
        </p:txBody>
      </p:sp>
      <p:sp>
        <p:nvSpPr>
          <p:cNvPr id="93187" name="Rectangle 2">
            <a:extLst>
              <a:ext uri="{FF2B5EF4-FFF2-40B4-BE49-F238E27FC236}">
                <a16:creationId xmlns:a16="http://schemas.microsoft.com/office/drawing/2014/main" id="{4F74537B-FE93-4E75-90D4-B2D7123E9F3B}"/>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801F908F-F8C0-3C3D-0B6B-7EE296D50344}"/>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62979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30EE6-0317-B1E6-DF32-B8483C506A03}"/>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D737583C-991A-797C-25B3-CBEC77C68C28}"/>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18</a:t>
            </a:fld>
            <a:endParaRPr lang="pt-PT">
              <a:latin typeface="Arial" pitchFamily="34" charset="0"/>
            </a:endParaRPr>
          </a:p>
        </p:txBody>
      </p:sp>
      <p:sp>
        <p:nvSpPr>
          <p:cNvPr id="93187" name="Rectangle 2">
            <a:extLst>
              <a:ext uri="{FF2B5EF4-FFF2-40B4-BE49-F238E27FC236}">
                <a16:creationId xmlns:a16="http://schemas.microsoft.com/office/drawing/2014/main" id="{C0A31665-1424-F967-BF66-FD6C63A71A6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494C5F71-FC13-9135-EF70-698097D26ADB}"/>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72005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27ECD-27B3-0CE6-F5AA-66CE2D95D08B}"/>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4EB7C2CC-B3A8-E146-25F3-D2E001970673}"/>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19</a:t>
            </a:fld>
            <a:endParaRPr lang="pt-PT">
              <a:latin typeface="Arial" pitchFamily="34" charset="0"/>
            </a:endParaRPr>
          </a:p>
        </p:txBody>
      </p:sp>
      <p:sp>
        <p:nvSpPr>
          <p:cNvPr id="93187" name="Rectangle 2">
            <a:extLst>
              <a:ext uri="{FF2B5EF4-FFF2-40B4-BE49-F238E27FC236}">
                <a16:creationId xmlns:a16="http://schemas.microsoft.com/office/drawing/2014/main" id="{A04C2B72-6172-FF5F-31F3-EC177120FA9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A750F2E3-C787-4C7F-E899-8341E4478A6B}"/>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1156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dirty="0">
              <a:latin typeface="Arial" pitchFamily="34" charset="0"/>
            </a:endParaRPr>
          </a:p>
        </p:txBody>
      </p:sp>
    </p:spTree>
    <p:extLst>
      <p:ext uri="{BB962C8B-B14F-4D97-AF65-F5344CB8AC3E}">
        <p14:creationId xmlns:p14="http://schemas.microsoft.com/office/powerpoint/2010/main" val="3273782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9F87-C002-FA37-7E68-43EC33A65317}"/>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6201F33E-251F-FF2C-BD04-6E3A827E45CF}"/>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20</a:t>
            </a:fld>
            <a:endParaRPr lang="pt-PT">
              <a:latin typeface="Arial" pitchFamily="34" charset="0"/>
            </a:endParaRPr>
          </a:p>
        </p:txBody>
      </p:sp>
      <p:sp>
        <p:nvSpPr>
          <p:cNvPr id="93187" name="Rectangle 2">
            <a:extLst>
              <a:ext uri="{FF2B5EF4-FFF2-40B4-BE49-F238E27FC236}">
                <a16:creationId xmlns:a16="http://schemas.microsoft.com/office/drawing/2014/main" id="{D26C7264-1321-BEF7-046D-F9434C6DF41A}"/>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B8DDA686-DB0E-0AD0-5BEB-F106A8F40921}"/>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59291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78F9-56B1-2717-8568-0B6DB7DF0F1F}"/>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C6695AA1-AFAB-39AB-0E1F-A13C8329935D}"/>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21</a:t>
            </a:fld>
            <a:endParaRPr lang="pt-PT">
              <a:latin typeface="Arial" pitchFamily="34" charset="0"/>
            </a:endParaRPr>
          </a:p>
        </p:txBody>
      </p:sp>
      <p:sp>
        <p:nvSpPr>
          <p:cNvPr id="93187" name="Rectangle 2">
            <a:extLst>
              <a:ext uri="{FF2B5EF4-FFF2-40B4-BE49-F238E27FC236}">
                <a16:creationId xmlns:a16="http://schemas.microsoft.com/office/drawing/2014/main" id="{8AF7E9D6-A559-D91D-A85F-8F5F1742429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CEF8D4DA-2F18-8811-007D-6A68DF356717}"/>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66452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CE819-1523-24BC-F4AC-9E6C944E7787}"/>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0DD68444-44E9-5683-2D61-E5CCEAF9351C}"/>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22</a:t>
            </a:fld>
            <a:endParaRPr lang="pt-PT">
              <a:latin typeface="Arial" pitchFamily="34" charset="0"/>
            </a:endParaRPr>
          </a:p>
        </p:txBody>
      </p:sp>
      <p:sp>
        <p:nvSpPr>
          <p:cNvPr id="93187" name="Rectangle 2">
            <a:extLst>
              <a:ext uri="{FF2B5EF4-FFF2-40B4-BE49-F238E27FC236}">
                <a16:creationId xmlns:a16="http://schemas.microsoft.com/office/drawing/2014/main" id="{86156278-6645-CB41-0D19-B0D6CFB990DF}"/>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FA0AB5DC-CC73-0699-9E9D-5D82D518F470}"/>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547365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4B84A-C55E-5E5F-7BD2-1EE512657762}"/>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70FBCA35-7A01-B8FE-713D-DB9D834805FD}"/>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23</a:t>
            </a:fld>
            <a:endParaRPr lang="pt-PT">
              <a:latin typeface="Arial" pitchFamily="34" charset="0"/>
            </a:endParaRPr>
          </a:p>
        </p:txBody>
      </p:sp>
      <p:sp>
        <p:nvSpPr>
          <p:cNvPr id="93187" name="Rectangle 2">
            <a:extLst>
              <a:ext uri="{FF2B5EF4-FFF2-40B4-BE49-F238E27FC236}">
                <a16:creationId xmlns:a16="http://schemas.microsoft.com/office/drawing/2014/main" id="{E430F12C-1151-6DA8-43A2-20EDAF482775}"/>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FFFA0A60-66C1-7A07-4C57-67B8795BC458}"/>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61436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ECAC0-AB1A-EE1A-75D7-8969A8EEF0F4}"/>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77D11881-6A5F-5140-519C-E9C85EE32D1E}"/>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24</a:t>
            </a:fld>
            <a:endParaRPr lang="pt-PT">
              <a:latin typeface="Arial" pitchFamily="34" charset="0"/>
            </a:endParaRPr>
          </a:p>
        </p:txBody>
      </p:sp>
      <p:sp>
        <p:nvSpPr>
          <p:cNvPr id="93187" name="Rectangle 2">
            <a:extLst>
              <a:ext uri="{FF2B5EF4-FFF2-40B4-BE49-F238E27FC236}">
                <a16:creationId xmlns:a16="http://schemas.microsoft.com/office/drawing/2014/main" id="{0313EB7A-822F-457C-66EB-0954B8650BC4}"/>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186A4A81-68E5-4E7F-E63E-E9A22D39F5A5}"/>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93215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A5229-B56E-17F0-874A-A52225219386}"/>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CEB9DAC9-2A38-2DCB-6C68-4EAED3A83B2D}"/>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25</a:t>
            </a:fld>
            <a:endParaRPr lang="pt-PT">
              <a:latin typeface="Arial" pitchFamily="34" charset="0"/>
            </a:endParaRPr>
          </a:p>
        </p:txBody>
      </p:sp>
      <p:sp>
        <p:nvSpPr>
          <p:cNvPr id="93187" name="Rectangle 2">
            <a:extLst>
              <a:ext uri="{FF2B5EF4-FFF2-40B4-BE49-F238E27FC236}">
                <a16:creationId xmlns:a16="http://schemas.microsoft.com/office/drawing/2014/main" id="{8A88F317-A97F-A3D8-F7B0-E86F2632E6D0}"/>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5708DE17-02BC-4636-AF7A-F5006FBF57A6}"/>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36920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4DE12-93C5-8E69-BF0B-269EA614BA38}"/>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1DFF07F6-29E6-E83C-17BA-B00A5029BD2F}"/>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26</a:t>
            </a:fld>
            <a:endParaRPr lang="pt-PT">
              <a:latin typeface="Arial" pitchFamily="34" charset="0"/>
            </a:endParaRPr>
          </a:p>
        </p:txBody>
      </p:sp>
      <p:sp>
        <p:nvSpPr>
          <p:cNvPr id="93187" name="Rectangle 2">
            <a:extLst>
              <a:ext uri="{FF2B5EF4-FFF2-40B4-BE49-F238E27FC236}">
                <a16:creationId xmlns:a16="http://schemas.microsoft.com/office/drawing/2014/main" id="{C4F0A2AA-BBDC-23E9-2F62-4D24452AFF8F}"/>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4E8CF9A-428A-055E-48C2-8289C217491E}"/>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712976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2EC0E-4B48-2C9C-73DB-C59281921AA4}"/>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CB47F299-AD29-30B4-8A63-7FC7862F71DD}"/>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27</a:t>
            </a:fld>
            <a:endParaRPr lang="pt-PT">
              <a:latin typeface="Arial" pitchFamily="34" charset="0"/>
            </a:endParaRPr>
          </a:p>
        </p:txBody>
      </p:sp>
      <p:sp>
        <p:nvSpPr>
          <p:cNvPr id="93187" name="Rectangle 2">
            <a:extLst>
              <a:ext uri="{FF2B5EF4-FFF2-40B4-BE49-F238E27FC236}">
                <a16:creationId xmlns:a16="http://schemas.microsoft.com/office/drawing/2014/main" id="{7CA0CD13-BF3F-4189-B728-BC9C81E1BFAB}"/>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97265EC9-64CE-3B4B-2942-1B995BE3160C}"/>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348905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612B2-8EE9-FD77-E300-707BDF3AA7D7}"/>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1400910C-B955-267F-EEE7-8A2E6B22100E}"/>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28</a:t>
            </a:fld>
            <a:endParaRPr lang="pt-PT">
              <a:latin typeface="Arial" pitchFamily="34" charset="0"/>
            </a:endParaRPr>
          </a:p>
        </p:txBody>
      </p:sp>
      <p:sp>
        <p:nvSpPr>
          <p:cNvPr id="93187" name="Rectangle 2">
            <a:extLst>
              <a:ext uri="{FF2B5EF4-FFF2-40B4-BE49-F238E27FC236}">
                <a16:creationId xmlns:a16="http://schemas.microsoft.com/office/drawing/2014/main" id="{006A2AC3-5CAE-BAE2-DCFB-C9527D40932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4C013B6C-AD16-AF2A-C92F-C82829440EAE}"/>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50907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EA00D-D099-8FC1-1C20-BBA267710885}"/>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63EFE9EA-DEC0-8D3E-DC84-2DCEAC2669B4}"/>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29</a:t>
            </a:fld>
            <a:endParaRPr lang="pt-PT">
              <a:latin typeface="Arial" pitchFamily="34" charset="0"/>
            </a:endParaRPr>
          </a:p>
        </p:txBody>
      </p:sp>
      <p:sp>
        <p:nvSpPr>
          <p:cNvPr id="93187" name="Rectangle 2">
            <a:extLst>
              <a:ext uri="{FF2B5EF4-FFF2-40B4-BE49-F238E27FC236}">
                <a16:creationId xmlns:a16="http://schemas.microsoft.com/office/drawing/2014/main" id="{8A79FCCE-E5C4-8BEB-AA43-3D046B9A446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2998691F-D409-2C5A-1135-C715B7BCD409}"/>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39695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240B4-47C2-FC6A-BD3D-BB37CF35F123}"/>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66B796A7-7CA3-1DD9-4AF6-B6849BB6AC84}"/>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a:t>
            </a:fld>
            <a:endParaRPr lang="pt-PT">
              <a:latin typeface="Arial" pitchFamily="34" charset="0"/>
            </a:endParaRPr>
          </a:p>
        </p:txBody>
      </p:sp>
      <p:sp>
        <p:nvSpPr>
          <p:cNvPr id="93187" name="Rectangle 2">
            <a:extLst>
              <a:ext uri="{FF2B5EF4-FFF2-40B4-BE49-F238E27FC236}">
                <a16:creationId xmlns:a16="http://schemas.microsoft.com/office/drawing/2014/main" id="{C7213E4D-5747-78A2-1ABF-C49DA686452D}"/>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2BC92E8D-8A42-DABF-0730-5DA19A72E367}"/>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852971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6F12-C1E9-DA98-D254-BF1A58018CD3}"/>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B0017065-1902-A8DF-68B7-1D3DFFD99607}"/>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30</a:t>
            </a:fld>
            <a:endParaRPr lang="pt-PT">
              <a:latin typeface="Arial" pitchFamily="34" charset="0"/>
            </a:endParaRPr>
          </a:p>
        </p:txBody>
      </p:sp>
      <p:sp>
        <p:nvSpPr>
          <p:cNvPr id="93187" name="Rectangle 2">
            <a:extLst>
              <a:ext uri="{FF2B5EF4-FFF2-40B4-BE49-F238E27FC236}">
                <a16:creationId xmlns:a16="http://schemas.microsoft.com/office/drawing/2014/main" id="{D32B292D-11E3-6F1E-FBCA-5B9372BC8023}"/>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3A0D99E5-F096-1E74-B45D-528C89405724}"/>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82373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B71EE-3AD2-F9CA-A808-867E8F4E1209}"/>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118D4B31-BFBD-18B2-7413-B7BAF54584EE}"/>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31</a:t>
            </a:fld>
            <a:endParaRPr lang="pt-PT">
              <a:latin typeface="Arial" pitchFamily="34" charset="0"/>
            </a:endParaRPr>
          </a:p>
        </p:txBody>
      </p:sp>
      <p:sp>
        <p:nvSpPr>
          <p:cNvPr id="93187" name="Rectangle 2">
            <a:extLst>
              <a:ext uri="{FF2B5EF4-FFF2-40B4-BE49-F238E27FC236}">
                <a16:creationId xmlns:a16="http://schemas.microsoft.com/office/drawing/2014/main" id="{6084D1A9-E2CF-294D-D0A3-5E9D9FAD82B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9D293DD8-B9F4-4CBF-3B02-614B8EB31ED9}"/>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97505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57750-AF31-21B3-7A65-86A31E774B51}"/>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ED361B5C-BFB1-CB68-A22C-2B88DC21E67B}"/>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32</a:t>
            </a:fld>
            <a:endParaRPr lang="pt-PT">
              <a:latin typeface="Arial" pitchFamily="34" charset="0"/>
            </a:endParaRPr>
          </a:p>
        </p:txBody>
      </p:sp>
      <p:sp>
        <p:nvSpPr>
          <p:cNvPr id="93187" name="Rectangle 2">
            <a:extLst>
              <a:ext uri="{FF2B5EF4-FFF2-40B4-BE49-F238E27FC236}">
                <a16:creationId xmlns:a16="http://schemas.microsoft.com/office/drawing/2014/main" id="{A3103A4A-EF20-0A16-C555-5A06CDA11378}"/>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615A64D-88C0-B964-B0A7-40BA13EDBF94}"/>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742271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5F6C3-6AD5-ABF0-BB6A-179EF518B83C}"/>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43237CCB-75DD-CD5C-6649-DDE2DFE6C721}"/>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33</a:t>
            </a:fld>
            <a:endParaRPr lang="pt-PT">
              <a:latin typeface="Arial" pitchFamily="34" charset="0"/>
            </a:endParaRPr>
          </a:p>
        </p:txBody>
      </p:sp>
      <p:sp>
        <p:nvSpPr>
          <p:cNvPr id="93187" name="Rectangle 2">
            <a:extLst>
              <a:ext uri="{FF2B5EF4-FFF2-40B4-BE49-F238E27FC236}">
                <a16:creationId xmlns:a16="http://schemas.microsoft.com/office/drawing/2014/main" id="{9C67CFF3-F24C-9BD7-3BE1-93D037ECF89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96F5B15D-2887-BEA4-E056-1E7F372068B7}"/>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61904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33B9A-4728-8868-07B1-916BF3C4035B}"/>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EB2795EA-8F09-E22F-33E4-EE8DB67BE8E8}"/>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34</a:t>
            </a:fld>
            <a:endParaRPr lang="pt-PT">
              <a:latin typeface="Arial" pitchFamily="34" charset="0"/>
            </a:endParaRPr>
          </a:p>
        </p:txBody>
      </p:sp>
      <p:sp>
        <p:nvSpPr>
          <p:cNvPr id="93187" name="Rectangle 2">
            <a:extLst>
              <a:ext uri="{FF2B5EF4-FFF2-40B4-BE49-F238E27FC236}">
                <a16:creationId xmlns:a16="http://schemas.microsoft.com/office/drawing/2014/main" id="{5E696909-77BD-C8FD-C570-3FA085F36686}"/>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A793AF01-5FBF-55F1-5C76-0A0A9417611D}"/>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752634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50408-585F-29A1-CD62-1D7FDB19214F}"/>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9E435626-DA45-7656-832C-B60DAEC4255E}"/>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35</a:t>
            </a:fld>
            <a:endParaRPr lang="pt-PT">
              <a:latin typeface="Arial" pitchFamily="34" charset="0"/>
            </a:endParaRPr>
          </a:p>
        </p:txBody>
      </p:sp>
      <p:sp>
        <p:nvSpPr>
          <p:cNvPr id="93187" name="Rectangle 2">
            <a:extLst>
              <a:ext uri="{FF2B5EF4-FFF2-40B4-BE49-F238E27FC236}">
                <a16:creationId xmlns:a16="http://schemas.microsoft.com/office/drawing/2014/main" id="{DBB972A4-2C60-6B76-E437-8121761BA603}"/>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F0AAA08B-755E-8968-2EFE-337E4DEFAACB}"/>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709258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131D4-5D97-7429-BA0F-A2DE111ED22F}"/>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9BC2014D-59D0-0D80-7A58-659F2D2F12CD}"/>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36</a:t>
            </a:fld>
            <a:endParaRPr lang="pt-PT">
              <a:latin typeface="Arial" pitchFamily="34" charset="0"/>
            </a:endParaRPr>
          </a:p>
        </p:txBody>
      </p:sp>
      <p:sp>
        <p:nvSpPr>
          <p:cNvPr id="93187" name="Rectangle 2">
            <a:extLst>
              <a:ext uri="{FF2B5EF4-FFF2-40B4-BE49-F238E27FC236}">
                <a16:creationId xmlns:a16="http://schemas.microsoft.com/office/drawing/2014/main" id="{4093A57A-55F0-C188-DB5C-054A3F3BFCBA}"/>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45CBEB52-4EC2-E236-5013-BF69A830EA24}"/>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8519178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2C97-41A7-4B03-718A-99328FC6788B}"/>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353C3D03-B543-04F1-F5C2-411258275758}"/>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37</a:t>
            </a:fld>
            <a:endParaRPr lang="pt-PT">
              <a:latin typeface="Arial" pitchFamily="34" charset="0"/>
            </a:endParaRPr>
          </a:p>
        </p:txBody>
      </p:sp>
      <p:sp>
        <p:nvSpPr>
          <p:cNvPr id="93187" name="Rectangle 2">
            <a:extLst>
              <a:ext uri="{FF2B5EF4-FFF2-40B4-BE49-F238E27FC236}">
                <a16:creationId xmlns:a16="http://schemas.microsoft.com/office/drawing/2014/main" id="{DCB69C3D-4860-54C1-D02C-91533E1E564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679FDDF9-4143-1ECC-F238-BF5F2AE6B91E}"/>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65544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87332-AFD5-26A7-EDC4-E267BFC95AD3}"/>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16C8435C-75E7-0CD1-A1EA-D3DE07B90CAE}"/>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38</a:t>
            </a:fld>
            <a:endParaRPr lang="pt-PT">
              <a:latin typeface="Arial" pitchFamily="34" charset="0"/>
            </a:endParaRPr>
          </a:p>
        </p:txBody>
      </p:sp>
      <p:sp>
        <p:nvSpPr>
          <p:cNvPr id="93187" name="Rectangle 2">
            <a:extLst>
              <a:ext uri="{FF2B5EF4-FFF2-40B4-BE49-F238E27FC236}">
                <a16:creationId xmlns:a16="http://schemas.microsoft.com/office/drawing/2014/main" id="{68DA0E24-5894-314E-FF50-14F100BA5FDF}"/>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D7BCC35D-509F-9EB5-C9B1-FC03BABFF4B9}"/>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49311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2EC87-BB62-6CF8-5DDB-4F534BDC0256}"/>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9C472793-7FAB-B924-992D-5368BF0D6DAB}"/>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39</a:t>
            </a:fld>
            <a:endParaRPr lang="pt-PT">
              <a:latin typeface="Arial" pitchFamily="34" charset="0"/>
            </a:endParaRPr>
          </a:p>
        </p:txBody>
      </p:sp>
      <p:sp>
        <p:nvSpPr>
          <p:cNvPr id="93187" name="Rectangle 2">
            <a:extLst>
              <a:ext uri="{FF2B5EF4-FFF2-40B4-BE49-F238E27FC236}">
                <a16:creationId xmlns:a16="http://schemas.microsoft.com/office/drawing/2014/main" id="{ED860F35-0B3A-3EAC-2B08-D47685F648A4}"/>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14961FC-DAB8-CF76-C376-73780E54072D}"/>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0152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5F4AD-63E7-FF9F-0DD1-4D19C281C15C}"/>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7ABE0081-352A-09D2-1586-65E7969A3E26}"/>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a:t>
            </a:fld>
            <a:endParaRPr lang="pt-PT">
              <a:latin typeface="Arial" pitchFamily="34" charset="0"/>
            </a:endParaRPr>
          </a:p>
        </p:txBody>
      </p:sp>
      <p:sp>
        <p:nvSpPr>
          <p:cNvPr id="93187" name="Rectangle 2">
            <a:extLst>
              <a:ext uri="{FF2B5EF4-FFF2-40B4-BE49-F238E27FC236}">
                <a16:creationId xmlns:a16="http://schemas.microsoft.com/office/drawing/2014/main" id="{7EE42631-5501-A0BC-412F-713E0F7C5C34}"/>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63FF52A6-3DF2-48A6-AF15-F58030ED9858}"/>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1522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185FB-8D1D-6CC4-4CAD-4FD2ED2FB9B2}"/>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9BC970B6-0E6E-A983-9519-BE9106B69E79}"/>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40</a:t>
            </a:fld>
            <a:endParaRPr lang="pt-PT">
              <a:latin typeface="Arial" pitchFamily="34" charset="0"/>
            </a:endParaRPr>
          </a:p>
        </p:txBody>
      </p:sp>
      <p:sp>
        <p:nvSpPr>
          <p:cNvPr id="93187" name="Rectangle 2">
            <a:extLst>
              <a:ext uri="{FF2B5EF4-FFF2-40B4-BE49-F238E27FC236}">
                <a16:creationId xmlns:a16="http://schemas.microsoft.com/office/drawing/2014/main" id="{1A6340E4-4D00-A716-11B8-A21AEFB87122}"/>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F91DF32F-A330-139F-A3ED-F30DBBCB745C}"/>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566365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02B7E-9088-27B0-494B-36A4248EA801}"/>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0B5078FE-57B9-BBB7-C682-5B7044865059}"/>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41</a:t>
            </a:fld>
            <a:endParaRPr lang="pt-PT">
              <a:latin typeface="Arial" pitchFamily="34" charset="0"/>
            </a:endParaRPr>
          </a:p>
        </p:txBody>
      </p:sp>
      <p:sp>
        <p:nvSpPr>
          <p:cNvPr id="93187" name="Rectangle 2">
            <a:extLst>
              <a:ext uri="{FF2B5EF4-FFF2-40B4-BE49-F238E27FC236}">
                <a16:creationId xmlns:a16="http://schemas.microsoft.com/office/drawing/2014/main" id="{0457B360-A11D-C10F-CE2E-BB956983CB46}"/>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3A47689F-B3EA-6705-3581-55613AC23D07}"/>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746994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64774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9DB9C-F6AF-5F15-4446-3FC6B4E66BDF}"/>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496F9124-74B6-912E-1329-A56355969ED7}"/>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43</a:t>
            </a:fld>
            <a:endParaRPr lang="pt-PT">
              <a:latin typeface="Arial" pitchFamily="34" charset="0"/>
            </a:endParaRPr>
          </a:p>
        </p:txBody>
      </p:sp>
      <p:sp>
        <p:nvSpPr>
          <p:cNvPr id="93187" name="Rectangle 2">
            <a:extLst>
              <a:ext uri="{FF2B5EF4-FFF2-40B4-BE49-F238E27FC236}">
                <a16:creationId xmlns:a16="http://schemas.microsoft.com/office/drawing/2014/main" id="{B232B604-6D84-1327-9120-51F9CE082D3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B0647D9F-1525-B484-F754-993C088DA25D}"/>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69605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r>
              <a:rPr lang="pt-PT" dirty="0">
                <a:latin typeface="Arial" pitchFamily="34" charset="0"/>
              </a:rPr>
              <a:t>Tiago (acabar referencias)</a:t>
            </a:r>
          </a:p>
        </p:txBody>
      </p:sp>
    </p:spTree>
    <p:extLst>
      <p:ext uri="{BB962C8B-B14F-4D97-AF65-F5344CB8AC3E}">
        <p14:creationId xmlns:p14="http://schemas.microsoft.com/office/powerpoint/2010/main" val="931110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18356-3248-5156-F220-0C6D4A00950A}"/>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6743C57C-D0EC-8E23-18DF-09ED9E73D5DD}"/>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45</a:t>
            </a:fld>
            <a:endParaRPr lang="pt-PT">
              <a:latin typeface="Arial" pitchFamily="34" charset="0"/>
            </a:endParaRPr>
          </a:p>
        </p:txBody>
      </p:sp>
      <p:sp>
        <p:nvSpPr>
          <p:cNvPr id="93187" name="Rectangle 2">
            <a:extLst>
              <a:ext uri="{FF2B5EF4-FFF2-40B4-BE49-F238E27FC236}">
                <a16:creationId xmlns:a16="http://schemas.microsoft.com/office/drawing/2014/main" id="{CFD97EDF-3908-5CEE-74AE-1F6FFD7F3CA2}"/>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C11CA34D-A063-8FDB-9427-0C057B1FCBC1}"/>
              </a:ext>
            </a:extLst>
          </p:cNvPr>
          <p:cNvSpPr>
            <a:spLocks noGrp="1" noChangeArrowheads="1"/>
          </p:cNvSpPr>
          <p:nvPr>
            <p:ph type="body" idx="1"/>
          </p:nvPr>
        </p:nvSpPr>
        <p:spPr>
          <a:noFill/>
          <a:ln/>
        </p:spPr>
        <p:txBody>
          <a:bodyPr/>
          <a:lstStyle/>
          <a:p>
            <a:pPr eaLnBrk="1" hangingPunct="1"/>
            <a:r>
              <a:rPr lang="pt-PT" dirty="0">
                <a:latin typeface="Arial" pitchFamily="34" charset="0"/>
              </a:rPr>
              <a:t>Tiago (acabar referencias)</a:t>
            </a:r>
          </a:p>
        </p:txBody>
      </p:sp>
    </p:spTree>
    <p:extLst>
      <p:ext uri="{BB962C8B-B14F-4D97-AF65-F5344CB8AC3E}">
        <p14:creationId xmlns:p14="http://schemas.microsoft.com/office/powerpoint/2010/main" val="270513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0E4C7-AEBF-ADFF-C9BD-A5B8B55DD60B}"/>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2B0E43EA-9248-EEC0-8BB7-0DC175BE7291}"/>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a:t>
            </a:fld>
            <a:endParaRPr lang="pt-PT">
              <a:latin typeface="Arial" pitchFamily="34" charset="0"/>
            </a:endParaRPr>
          </a:p>
        </p:txBody>
      </p:sp>
      <p:sp>
        <p:nvSpPr>
          <p:cNvPr id="93187" name="Rectangle 2">
            <a:extLst>
              <a:ext uri="{FF2B5EF4-FFF2-40B4-BE49-F238E27FC236}">
                <a16:creationId xmlns:a16="http://schemas.microsoft.com/office/drawing/2014/main" id="{42CF1AAA-4D3D-0724-2D0E-4DD886BAF3DB}"/>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934A358-A5EE-9B4B-3D44-39A1C7F7D352}"/>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1068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7E4C7-71D2-6ECD-9D44-FD6E24D33FBA}"/>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455B62D9-E63A-AAA3-AEA9-396F82E0641A}"/>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a:t>
            </a:fld>
            <a:endParaRPr lang="pt-PT">
              <a:latin typeface="Arial" pitchFamily="34" charset="0"/>
            </a:endParaRPr>
          </a:p>
        </p:txBody>
      </p:sp>
      <p:sp>
        <p:nvSpPr>
          <p:cNvPr id="93187" name="Rectangle 2">
            <a:extLst>
              <a:ext uri="{FF2B5EF4-FFF2-40B4-BE49-F238E27FC236}">
                <a16:creationId xmlns:a16="http://schemas.microsoft.com/office/drawing/2014/main" id="{3ADE8662-68D0-A9AB-215C-690CD639A5B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D3BF28B7-038C-4770-83A3-B3019AF9B7C1}"/>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60212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C696B-96F0-6425-FE62-96C9C74CC022}"/>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DFA5A2A2-275D-485B-8F30-AE3D9D60FF84}"/>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a:t>
            </a:fld>
            <a:endParaRPr lang="pt-PT">
              <a:latin typeface="Arial" pitchFamily="34" charset="0"/>
            </a:endParaRPr>
          </a:p>
        </p:txBody>
      </p:sp>
      <p:sp>
        <p:nvSpPr>
          <p:cNvPr id="93187" name="Rectangle 2">
            <a:extLst>
              <a:ext uri="{FF2B5EF4-FFF2-40B4-BE49-F238E27FC236}">
                <a16:creationId xmlns:a16="http://schemas.microsoft.com/office/drawing/2014/main" id="{38436677-78DB-6AA3-FA12-D6A89DACDB75}"/>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C2174F85-5F46-A7BA-A325-C72F565C5D69}"/>
              </a:ext>
            </a:extLst>
          </p:cNvPr>
          <p:cNvSpPr>
            <a:spLocks noGrp="1" noChangeArrowheads="1"/>
          </p:cNvSpPr>
          <p:nvPr>
            <p:ph type="body" idx="1"/>
          </p:nvPr>
        </p:nvSpPr>
        <p:spPr>
          <a:noFill/>
          <a:ln/>
        </p:spPr>
        <p:txBody>
          <a:bodyPr/>
          <a:lstStyle/>
          <a:p>
            <a:pPr eaLnBrk="1" hangingPunct="1"/>
            <a:endParaRPr lang="pt-PT" dirty="0">
              <a:latin typeface="Arial" pitchFamily="34" charset="0"/>
            </a:endParaRPr>
          </a:p>
        </p:txBody>
      </p:sp>
    </p:spTree>
    <p:extLst>
      <p:ext uri="{BB962C8B-B14F-4D97-AF65-F5344CB8AC3E}">
        <p14:creationId xmlns:p14="http://schemas.microsoft.com/office/powerpoint/2010/main" val="1528998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2BD04-1928-B156-0FA7-7B42C0489D57}"/>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E0750072-CE67-2100-42B3-A76082ABCF45}"/>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8</a:t>
            </a:fld>
            <a:endParaRPr lang="pt-PT">
              <a:latin typeface="Arial" pitchFamily="34" charset="0"/>
            </a:endParaRPr>
          </a:p>
        </p:txBody>
      </p:sp>
      <p:sp>
        <p:nvSpPr>
          <p:cNvPr id="93187" name="Rectangle 2">
            <a:extLst>
              <a:ext uri="{FF2B5EF4-FFF2-40B4-BE49-F238E27FC236}">
                <a16:creationId xmlns:a16="http://schemas.microsoft.com/office/drawing/2014/main" id="{EB5ACFA5-1BC4-7C51-9454-385606693A2F}"/>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DC29BAD3-55DA-6F68-C7A1-05A8DA36C52D}"/>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341738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280C5-2175-994E-D7B2-A2C94169E29C}"/>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759E366E-ABF7-2D9E-76F5-D4ECE0827BB9}"/>
              </a:ext>
            </a:extLst>
          </p:cNvPr>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9</a:t>
            </a:fld>
            <a:endParaRPr lang="pt-PT">
              <a:latin typeface="Arial" pitchFamily="34" charset="0"/>
            </a:endParaRPr>
          </a:p>
        </p:txBody>
      </p:sp>
      <p:sp>
        <p:nvSpPr>
          <p:cNvPr id="93187" name="Rectangle 2">
            <a:extLst>
              <a:ext uri="{FF2B5EF4-FFF2-40B4-BE49-F238E27FC236}">
                <a16:creationId xmlns:a16="http://schemas.microsoft.com/office/drawing/2014/main" id="{B8C28856-1B68-9C79-5FFD-FD7B484582C2}"/>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3F0130F1-43AB-A11B-D8B7-1E2F0B510FA9}"/>
              </a:ext>
            </a:extLst>
          </p:cNvPr>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37614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PT"/>
              <a:t>Clique para editar o estilo do título do Modelo Global</a:t>
            </a:r>
            <a:endParaRPr lang="en-U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Faça clique para editar o estilo do subtítulo do modelo global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3/25/2025</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3/25/2025</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a:xfrm>
            <a:off x="457200" y="274638"/>
            <a:ext cx="6019800" cy="5851525"/>
          </a:xfrm>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3/25/2025</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idx="1"/>
          </p:nvPr>
        </p:nvSpPr>
        <p:spPr/>
        <p:txBody>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3/25/2025</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de texto do modelo global</a:t>
            </a:r>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3/25/2025</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3/25/2025</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4" name="Marcador de Posição de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6" name="Marcador de Posição de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p:cNvSpPr>
            <a:spLocks noGrp="1"/>
          </p:cNvSpPr>
          <p:nvPr>
            <p:ph type="dt" sz="half" idx="10"/>
          </p:nvPr>
        </p:nvSpPr>
        <p:spPr/>
        <p:txBody>
          <a:bodyPr/>
          <a:lstStyle/>
          <a:p>
            <a:fld id="{A4A3E61B-3AB3-490F-90D4-269C8A444AE7}" type="datetimeFigureOut">
              <a:rPr lang="en-US" smtClean="0"/>
              <a:pPr/>
              <a:t>3/25/2025</a:t>
            </a:fld>
            <a:endParaRPr lang="en-US"/>
          </a:p>
        </p:txBody>
      </p:sp>
      <p:sp>
        <p:nvSpPr>
          <p:cNvPr id="8" name="Marcador de Posição do Rodapé 7"/>
          <p:cNvSpPr>
            <a:spLocks noGrp="1"/>
          </p:cNvSpPr>
          <p:nvPr>
            <p:ph type="ftr" sz="quarter" idx="11"/>
          </p:nvPr>
        </p:nvSpPr>
        <p:spPr/>
        <p:txBody>
          <a:bodyPr/>
          <a:lstStyle/>
          <a:p>
            <a:endParaRPr lang="en-US"/>
          </a:p>
        </p:txBody>
      </p:sp>
      <p:sp>
        <p:nvSpPr>
          <p:cNvPr id="9" name="Marcador de Posição do Número do Diapositivo 8"/>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a Data 2"/>
          <p:cNvSpPr>
            <a:spLocks noGrp="1"/>
          </p:cNvSpPr>
          <p:nvPr>
            <p:ph type="dt" sz="half" idx="10"/>
          </p:nvPr>
        </p:nvSpPr>
        <p:spPr/>
        <p:txBody>
          <a:bodyPr/>
          <a:lstStyle/>
          <a:p>
            <a:fld id="{A4A3E61B-3AB3-490F-90D4-269C8A444AE7}" type="datetimeFigureOut">
              <a:rPr lang="en-US" smtClean="0"/>
              <a:pPr/>
              <a:t>3/25/2025</a:t>
            </a:fld>
            <a:endParaRPr lang="en-US"/>
          </a:p>
        </p:txBody>
      </p:sp>
      <p:sp>
        <p:nvSpPr>
          <p:cNvPr id="4" name="Marcador de Posição do Rodapé 3"/>
          <p:cNvSpPr>
            <a:spLocks noGrp="1"/>
          </p:cNvSpPr>
          <p:nvPr>
            <p:ph type="ftr" sz="quarter" idx="11"/>
          </p:nvPr>
        </p:nvSpPr>
        <p:spPr/>
        <p:txBody>
          <a:bodyPr/>
          <a:lstStyle/>
          <a:p>
            <a:endParaRPr lang="en-US"/>
          </a:p>
        </p:txBody>
      </p:sp>
      <p:sp>
        <p:nvSpPr>
          <p:cNvPr id="5" name="Marcador de Posição do Número do Diapositivo 4"/>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A4A3E61B-3AB3-490F-90D4-269C8A444AE7}" type="datetimeFigureOut">
              <a:rPr lang="en-US" smtClean="0"/>
              <a:pPr/>
              <a:t>3/25/2025</a:t>
            </a:fld>
            <a:endParaRPr lang="en-US"/>
          </a:p>
        </p:txBody>
      </p:sp>
      <p:sp>
        <p:nvSpPr>
          <p:cNvPr id="3" name="Marcador de Posição do Rodapé 2"/>
          <p:cNvSpPr>
            <a:spLocks noGrp="1"/>
          </p:cNvSpPr>
          <p:nvPr>
            <p:ph type="ftr" sz="quarter" idx="11"/>
          </p:nvPr>
        </p:nvSpPr>
        <p:spPr/>
        <p:txBody>
          <a:bodyPr/>
          <a:lstStyle/>
          <a:p>
            <a:endParaRPr lang="en-US"/>
          </a:p>
        </p:txBody>
      </p:sp>
      <p:sp>
        <p:nvSpPr>
          <p:cNvPr id="4" name="Marcador de Posição do Número do Diapositivo 3"/>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PT"/>
              <a:t>Clique para editar o estilo do título do Modelo Global</a:t>
            </a:r>
            <a:endParaRPr lang="en-US"/>
          </a:p>
        </p:txBody>
      </p:sp>
      <p:sp>
        <p:nvSpPr>
          <p:cNvPr id="3" name="Marcador de Posição de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3/25/2025</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PT"/>
              <a:t>Clique para editar o estilo do título do Modelo Global</a:t>
            </a:r>
            <a:endParaRPr lang="en-US"/>
          </a:p>
        </p:txBody>
      </p:sp>
      <p:sp>
        <p:nvSpPr>
          <p:cNvPr id="3" name="Marcador de Posição d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3/25/2025</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3E61B-3AB3-490F-90D4-269C8A444AE7}" type="datetimeFigureOut">
              <a:rPr lang="en-US" smtClean="0"/>
              <a:pPr/>
              <a:t>3/25/2025</a:t>
            </a:fld>
            <a:endParaRPr lang="en-US"/>
          </a:p>
        </p:txBody>
      </p:sp>
      <p:sp>
        <p:nvSpPr>
          <p:cNvPr id="5" name="Marcador de Posição do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5C66F-FC7B-4C52-931F-EAABACA1CBDF}"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7.xml"/><Relationship Id="rId9"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8" Type="http://schemas.openxmlformats.org/officeDocument/2006/relationships/hyperlink" Target="https://www.youtube.com/watch?v=ZH6vfvRstfM" TargetMode="External"/><Relationship Id="rId3" Type="http://schemas.openxmlformats.org/officeDocument/2006/relationships/image" Target="../media/image3.png"/><Relationship Id="rId7" Type="http://schemas.openxmlformats.org/officeDocument/2006/relationships/hyperlink" Target="https://www.raspberrypi.com/documentation/computers/getting-started.html"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10" Type="http://schemas.openxmlformats.org/officeDocument/2006/relationships/hyperlink" Target="https://www.youtube.com/watch?v=aimSGOAUI8Y" TargetMode="External"/><Relationship Id="rId4" Type="http://schemas.openxmlformats.org/officeDocument/2006/relationships/image" Target="../media/image5.png"/><Relationship Id="rId9" Type="http://schemas.openxmlformats.org/officeDocument/2006/relationships/hyperlink" Target="https://www.youtube.com/watch?v=sq5S1MM2Pmo"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watch?v=VeWBYRpodnI" TargetMode="External"/><Relationship Id="rId3" Type="http://schemas.openxmlformats.org/officeDocument/2006/relationships/image" Target="../media/image3.png"/><Relationship Id="rId7" Type="http://schemas.openxmlformats.org/officeDocument/2006/relationships/hyperlink" Target="https://www.youtube.com/watch?v=3TUlJrRJUeM"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www.youtube.com/watch?v=QhdRg2x6vxo&amp;t=2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ítulo 1"/>
          <p:cNvSpPr>
            <a:spLocks noGrp="1"/>
          </p:cNvSpPr>
          <p:nvPr>
            <p:ph type="ctrTitle"/>
          </p:nvPr>
        </p:nvSpPr>
        <p:spPr>
          <a:xfrm>
            <a:off x="2117603" y="2963197"/>
            <a:ext cx="4908794" cy="1371600"/>
          </a:xfrm>
        </p:spPr>
        <p:txBody>
          <a:bodyPr>
            <a:noAutofit/>
          </a:bodyPr>
          <a:lstStyle/>
          <a:p>
            <a:r>
              <a:rPr lang="en-US" sz="2800" b="1" dirty="0">
                <a:solidFill>
                  <a:schemeClr val="bg1"/>
                </a:solidFill>
                <a:latin typeface="Arial" charset="0"/>
                <a:ea typeface="Arial" charset="0"/>
                <a:cs typeface="Arial" charset="0"/>
              </a:rPr>
              <a:t>Lightweight Authentication System with Facial Recognition</a:t>
            </a:r>
            <a:endParaRPr lang="pt-PT" sz="2800" b="1" dirty="0">
              <a:solidFill>
                <a:schemeClr val="bg1"/>
              </a:solidFill>
              <a:latin typeface="Arial" charset="0"/>
              <a:ea typeface="Arial" charset="0"/>
              <a:cs typeface="Arial" charset="0"/>
            </a:endParaRPr>
          </a:p>
        </p:txBody>
      </p:sp>
      <p:sp>
        <p:nvSpPr>
          <p:cNvPr id="6" name="Subtítulo 2"/>
          <p:cNvSpPr txBox="1">
            <a:spLocks/>
          </p:cNvSpPr>
          <p:nvPr/>
        </p:nvSpPr>
        <p:spPr>
          <a:xfrm>
            <a:off x="476250" y="6396207"/>
            <a:ext cx="8191499" cy="27644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100" b="1" u="sng" dirty="0">
                <a:solidFill>
                  <a:schemeClr val="bg1"/>
                </a:solidFill>
                <a:latin typeface="Arial" charset="0"/>
                <a:ea typeface="Arial" charset="0"/>
                <a:cs typeface="Arial" charset="0"/>
              </a:rPr>
              <a:t>Degree in </a:t>
            </a:r>
            <a:r>
              <a:rPr lang="pt-PT" sz="1100" b="1" u="sng" dirty="0" err="1">
                <a:solidFill>
                  <a:schemeClr val="bg1"/>
                </a:solidFill>
                <a:latin typeface="Arial" charset="0"/>
                <a:ea typeface="Arial" charset="0"/>
                <a:cs typeface="Arial" charset="0"/>
              </a:rPr>
              <a:t>Computer</a:t>
            </a:r>
            <a:r>
              <a:rPr lang="pt-PT" sz="1100" b="1" u="sng" dirty="0">
                <a:solidFill>
                  <a:schemeClr val="bg1"/>
                </a:solidFill>
                <a:latin typeface="Arial" charset="0"/>
                <a:ea typeface="Arial" charset="0"/>
                <a:cs typeface="Arial" charset="0"/>
              </a:rPr>
              <a:t> Engineering</a:t>
            </a:r>
            <a:r>
              <a:rPr lang="pt-PT" sz="1100" dirty="0">
                <a:solidFill>
                  <a:schemeClr val="bg1"/>
                </a:solidFill>
                <a:latin typeface="Arial" charset="0"/>
                <a:ea typeface="Arial" charset="0"/>
                <a:cs typeface="Arial" charset="0"/>
              </a:rPr>
              <a:t>| Escola Superior de Tecnologia e Gestão| </a:t>
            </a:r>
            <a:r>
              <a:rPr lang="pt-PT" sz="1100" dirty="0" err="1">
                <a:solidFill>
                  <a:schemeClr val="bg1"/>
                </a:solidFill>
                <a:latin typeface="Arial" charset="0"/>
                <a:ea typeface="Arial" charset="0"/>
                <a:cs typeface="Arial" charset="0"/>
              </a:rPr>
              <a:t>Course</a:t>
            </a:r>
            <a:r>
              <a:rPr lang="pt-PT" sz="1100" dirty="0">
                <a:solidFill>
                  <a:schemeClr val="bg1"/>
                </a:solidFill>
                <a:latin typeface="Arial" charset="0"/>
                <a:ea typeface="Arial" charset="0"/>
                <a:cs typeface="Arial" charset="0"/>
              </a:rPr>
              <a:t>: Projeto IV | </a:t>
            </a:r>
            <a:r>
              <a:rPr lang="pt-PT" sz="1100" dirty="0" err="1">
                <a:solidFill>
                  <a:schemeClr val="bg1"/>
                </a:solidFill>
                <a:latin typeface="Arial" charset="0"/>
                <a:ea typeface="Arial" charset="0"/>
                <a:cs typeface="Arial" charset="0"/>
              </a:rPr>
              <a:t>Academic</a:t>
            </a:r>
            <a:r>
              <a:rPr lang="pt-PT" sz="1100" dirty="0">
                <a:solidFill>
                  <a:schemeClr val="bg1"/>
                </a:solidFill>
                <a:latin typeface="Arial" charset="0"/>
                <a:ea typeface="Arial" charset="0"/>
                <a:cs typeface="Arial" charset="0"/>
              </a:rPr>
              <a:t> </a:t>
            </a:r>
            <a:r>
              <a:rPr lang="pt-PT" sz="1100" dirty="0" err="1">
                <a:solidFill>
                  <a:schemeClr val="bg1"/>
                </a:solidFill>
                <a:latin typeface="Arial" charset="0"/>
                <a:ea typeface="Arial" charset="0"/>
                <a:cs typeface="Arial" charset="0"/>
              </a:rPr>
              <a:t>Year</a:t>
            </a:r>
            <a:r>
              <a:rPr lang="pt-PT" sz="1100" dirty="0">
                <a:solidFill>
                  <a:schemeClr val="bg1"/>
                </a:solidFill>
                <a:latin typeface="Arial" charset="0"/>
                <a:ea typeface="Arial" charset="0"/>
                <a:cs typeface="Arial" charset="0"/>
              </a:rPr>
              <a:t>: 2024/2025</a:t>
            </a:r>
          </a:p>
        </p:txBody>
      </p:sp>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130" y="392731"/>
            <a:ext cx="3872752" cy="962356"/>
          </a:xfrm>
          <a:prstGeom prst="rect">
            <a:avLst/>
          </a:prstGeom>
        </p:spPr>
      </p:pic>
      <p:sp>
        <p:nvSpPr>
          <p:cNvPr id="8" name="Subtítulo 2">
            <a:extLst>
              <a:ext uri="{FF2B5EF4-FFF2-40B4-BE49-F238E27FC236}">
                <a16:creationId xmlns:a16="http://schemas.microsoft.com/office/drawing/2014/main" id="{6D890E14-880C-4963-9EA0-EE9200F689F8}"/>
              </a:ext>
            </a:extLst>
          </p:cNvPr>
          <p:cNvSpPr txBox="1">
            <a:spLocks/>
          </p:cNvSpPr>
          <p:nvPr/>
        </p:nvSpPr>
        <p:spPr>
          <a:xfrm>
            <a:off x="634756" y="5639422"/>
            <a:ext cx="2285506" cy="57143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200" dirty="0">
                <a:solidFill>
                  <a:schemeClr val="bg1"/>
                </a:solidFill>
                <a:ea typeface="Arial" charset="0"/>
                <a:cs typeface="Arial" charset="0"/>
              </a:rPr>
              <a:t>N.º 29059– Diogo Rocha Azevedo;</a:t>
            </a:r>
          </a:p>
          <a:p>
            <a:pPr algn="l"/>
            <a:r>
              <a:rPr lang="pt-PT" sz="1200" dirty="0">
                <a:solidFill>
                  <a:schemeClr val="bg1"/>
                </a:solidFill>
                <a:ea typeface="Arial" charset="0"/>
                <a:cs typeface="Arial" charset="0"/>
              </a:rPr>
              <a:t>N.º 29086– Letícia Cruz Loureiro.</a:t>
            </a: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p:txBody>
      </p:sp>
      <p:sp>
        <p:nvSpPr>
          <p:cNvPr id="10" name="Subtítulo 2">
            <a:extLst>
              <a:ext uri="{FF2B5EF4-FFF2-40B4-BE49-F238E27FC236}">
                <a16:creationId xmlns:a16="http://schemas.microsoft.com/office/drawing/2014/main" id="{CDB7617E-BD9F-40A8-BCFA-781CEC4CEE46}"/>
              </a:ext>
            </a:extLst>
          </p:cNvPr>
          <p:cNvSpPr txBox="1">
            <a:spLocks/>
          </p:cNvSpPr>
          <p:nvPr/>
        </p:nvSpPr>
        <p:spPr>
          <a:xfrm>
            <a:off x="6223738" y="5525044"/>
            <a:ext cx="2285506" cy="708816"/>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300" dirty="0">
                <a:solidFill>
                  <a:schemeClr val="bg1"/>
                </a:solidFill>
                <a:ea typeface="Arial" charset="0"/>
                <a:cs typeface="Arial" charset="0"/>
              </a:rPr>
              <a:t>Supervisor(s): </a:t>
            </a:r>
          </a:p>
          <a:p>
            <a:pPr marL="171450" indent="-171450" algn="l">
              <a:buFont typeface="Arial" panose="020B0604020202020204" pitchFamily="34" charset="0"/>
              <a:buChar char="•"/>
            </a:pPr>
            <a:r>
              <a:rPr lang="pt-PT" sz="1300" dirty="0">
                <a:solidFill>
                  <a:schemeClr val="bg1"/>
                </a:solidFill>
                <a:ea typeface="Arial" charset="0"/>
                <a:cs typeface="Arial" charset="0"/>
              </a:rPr>
              <a:t>Engineer Abel Dantas; </a:t>
            </a:r>
          </a:p>
          <a:p>
            <a:pPr marL="171450" indent="-171450" algn="l">
              <a:buFont typeface="Arial" panose="020B0604020202020204" pitchFamily="34" charset="0"/>
              <a:buChar char="•"/>
            </a:pPr>
            <a:r>
              <a:rPr lang="pt-PT" sz="1300" dirty="0">
                <a:solidFill>
                  <a:schemeClr val="bg1"/>
                </a:solidFill>
                <a:ea typeface="Arial" charset="0"/>
                <a:cs typeface="Arial" charset="0"/>
              </a:rPr>
              <a:t>Professor Doctor Jorge Ribeiro.</a:t>
            </a:r>
            <a:endParaRPr lang="pt-PT" sz="1050" dirty="0">
              <a:solidFill>
                <a:schemeClr val="bg1"/>
              </a:solidFill>
              <a:latin typeface="Arial" charset="0"/>
              <a:ea typeface="Arial" charset="0"/>
              <a:cs typeface="Arial" charset="0"/>
            </a:endParaRPr>
          </a:p>
          <a:p>
            <a:pPr algn="l"/>
            <a:endParaRPr lang="pt-PT" sz="1050" dirty="0">
              <a:solidFill>
                <a:schemeClr val="bg1"/>
              </a:solidFill>
              <a:latin typeface="Arial" charset="0"/>
              <a:ea typeface="Arial" charset="0"/>
              <a:cs typeface="Arial" charset="0"/>
            </a:endParaRPr>
          </a:p>
        </p:txBody>
      </p:sp>
      <p:sp>
        <p:nvSpPr>
          <p:cNvPr id="9" name="CaixaDeTexto 8">
            <a:extLst>
              <a:ext uri="{FF2B5EF4-FFF2-40B4-BE49-F238E27FC236}">
                <a16:creationId xmlns:a16="http://schemas.microsoft.com/office/drawing/2014/main" id="{802F2A86-A50E-0283-3B8A-EB9B059E210D}"/>
              </a:ext>
            </a:extLst>
          </p:cNvPr>
          <p:cNvSpPr txBox="1"/>
          <p:nvPr/>
        </p:nvSpPr>
        <p:spPr>
          <a:xfrm>
            <a:off x="1445638" y="1258462"/>
            <a:ext cx="6569734" cy="400110"/>
          </a:xfrm>
          <a:prstGeom prst="rect">
            <a:avLst/>
          </a:prstGeom>
          <a:noFill/>
        </p:spPr>
        <p:txBody>
          <a:bodyPr wrap="square">
            <a:spAutoFit/>
          </a:bodyPr>
          <a:lstStyle/>
          <a:p>
            <a:pPr algn="ctr"/>
            <a:r>
              <a:rPr lang="en-US" sz="2000" b="1" u="sng" dirty="0">
                <a:solidFill>
                  <a:srgbClr val="FFFF00"/>
                </a:solidFill>
                <a:latin typeface="Arial" charset="0"/>
                <a:ea typeface="Arial" charset="0"/>
                <a:cs typeface="Arial" charset="0"/>
              </a:rPr>
              <a:t>Degree in Computer Engineering</a:t>
            </a:r>
            <a:endParaRPr lang="pt-PT" sz="2000" dirty="0">
              <a:solidFill>
                <a:srgbClr val="FFFF00"/>
              </a:solidFill>
            </a:endParaRPr>
          </a:p>
        </p:txBody>
      </p:sp>
    </p:spTree>
    <p:extLst>
      <p:ext uri="{BB962C8B-B14F-4D97-AF65-F5344CB8AC3E}">
        <p14:creationId xmlns:p14="http://schemas.microsoft.com/office/powerpoint/2010/main" val="96230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D1EDA-2952-927B-C3A5-51A0DD8B2A10}"/>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09BE9006-BD57-FBCA-1E93-2FFBC272BA93}"/>
              </a:ext>
            </a:extLst>
          </p:cNvPr>
          <p:cNvSpPr txBox="1">
            <a:spLocks noChangeArrowheads="1"/>
          </p:cNvSpPr>
          <p:nvPr/>
        </p:nvSpPr>
        <p:spPr bwMode="auto">
          <a:xfrm>
            <a:off x="225425" y="363554"/>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F712DEDE-63AC-73BF-907B-BAFB4B069502}"/>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ECD0D6AF-5AA0-1400-545F-CE68E50D4648}"/>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5363081B-3F05-2CAA-3A2E-48EE08292D75}"/>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BCF21728-B095-9764-CF03-B27A0438FFA4}"/>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034071C7-4053-0C99-A564-48806543CE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ED8A6194-6D35-7758-3352-F6AC71A066F4}"/>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A0E6599A-F7EB-1C39-370F-B96ABA2BA216}"/>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10</a:t>
            </a:fld>
            <a:r>
              <a:rPr lang="pt-PT" sz="1000" dirty="0"/>
              <a:t> -</a:t>
            </a:r>
          </a:p>
        </p:txBody>
      </p:sp>
      <p:pic>
        <p:nvPicPr>
          <p:cNvPr id="20" name="Imagem 19">
            <a:extLst>
              <a:ext uri="{FF2B5EF4-FFF2-40B4-BE49-F238E27FC236}">
                <a16:creationId xmlns:a16="http://schemas.microsoft.com/office/drawing/2014/main" id="{8DAC4FA4-6E3A-8024-7107-2F3EB2414B6A}"/>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FB781F3F-B5AF-BA68-95E0-5B229228B740}"/>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ECC0F408-52E6-9D54-F188-C7DD40F8A6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49089186-DE2B-EB8E-4CAB-5921E5AAC80E}"/>
              </a:ext>
            </a:extLst>
          </p:cNvPr>
          <p:cNvSpPr txBox="1"/>
          <p:nvPr/>
        </p:nvSpPr>
        <p:spPr>
          <a:xfrm>
            <a:off x="323112" y="1199148"/>
            <a:ext cx="8570417" cy="3747436"/>
          </a:xfrm>
          <a:prstGeom prst="rect">
            <a:avLst/>
          </a:prstGeom>
          <a:noFill/>
        </p:spPr>
        <p:txBody>
          <a:bodyPr wrap="square">
            <a:spAutoFit/>
          </a:bodyPr>
          <a:lstStyle/>
          <a:p>
            <a:pPr algn="just">
              <a:lnSpc>
                <a:spcPct val="150000"/>
              </a:lnSpc>
            </a:pPr>
            <a:r>
              <a:rPr lang="pt-PT" sz="1600" b="1" dirty="0" err="1">
                <a:solidFill>
                  <a:srgbClr val="CC9900"/>
                </a:solidFill>
              </a:rPr>
              <a:t>Week</a:t>
            </a:r>
            <a:r>
              <a:rPr lang="pt-PT" sz="1600" b="1" dirty="0">
                <a:solidFill>
                  <a:srgbClr val="CC9900"/>
                </a:solidFill>
              </a:rPr>
              <a:t> 4 (24-30 </a:t>
            </a:r>
            <a:r>
              <a:rPr lang="pt-PT" sz="1600" b="1" dirty="0" err="1">
                <a:solidFill>
                  <a:srgbClr val="CC9900"/>
                </a:solidFill>
              </a:rPr>
              <a:t>march</a:t>
            </a:r>
            <a:r>
              <a:rPr lang="pt-PT" sz="1600" b="1" dirty="0">
                <a:solidFill>
                  <a:srgbClr val="CC9900"/>
                </a:solidFill>
              </a:rPr>
              <a:t>) - </a:t>
            </a:r>
            <a:r>
              <a:rPr lang="pt-PT" sz="1600" b="1" dirty="0" err="1">
                <a:solidFill>
                  <a:srgbClr val="CC9900"/>
                </a:solidFill>
              </a:rPr>
              <a:t>Work-session</a:t>
            </a:r>
            <a:endParaRPr lang="pt-PT" sz="1600" b="1" dirty="0">
              <a:solidFill>
                <a:srgbClr val="CC9900"/>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Deepen research on facial recognition technologies (TensorFlow Lite, OpenCV, </a:t>
            </a:r>
            <a:r>
              <a:rPr lang="en-US" sz="1600" dirty="0" err="1"/>
              <a:t>TinyML</a:t>
            </a:r>
            <a:r>
              <a:rPr lang="en-US" sz="1600" dirty="0"/>
              <a:t>, etc.) and integration with Raspberry Pi.</a:t>
            </a:r>
          </a:p>
          <a:p>
            <a:pPr marL="285750" indent="-285750" algn="just">
              <a:lnSpc>
                <a:spcPct val="150000"/>
              </a:lnSpc>
              <a:buFont typeface="Arial" panose="020B0604020202020204" pitchFamily="34" charset="0"/>
              <a:buChar char="•"/>
            </a:pPr>
            <a:r>
              <a:rPr lang="en-US" sz="1600" dirty="0"/>
              <a:t>Define the system architecture (how each component communicates: hardware, API, dashboard).</a:t>
            </a:r>
          </a:p>
          <a:p>
            <a:pPr marL="285750" indent="-285750" algn="just">
              <a:lnSpc>
                <a:spcPct val="150000"/>
              </a:lnSpc>
              <a:buFont typeface="Arial" panose="020B0604020202020204" pitchFamily="34" charset="0"/>
              <a:buChar char="•"/>
            </a:pPr>
            <a:r>
              <a:rPr lang="en-US" sz="1600" dirty="0"/>
              <a:t>Plan the database and dashboard structure.</a:t>
            </a:r>
            <a:r>
              <a:rPr lang="pt-PT" sz="1600" dirty="0"/>
              <a:t>.</a:t>
            </a:r>
          </a:p>
          <a:p>
            <a:pPr marL="285750" indent="-285750" algn="just">
              <a:lnSpc>
                <a:spcPct val="150000"/>
              </a:lnSpc>
              <a:buFont typeface="Arial" panose="020B0604020202020204" pitchFamily="34" charset="0"/>
              <a:buChar char="•"/>
            </a:pPr>
            <a:r>
              <a:rPr lang="en-US" sz="1600" dirty="0"/>
              <a:t>Assemble all hardware components and install the necessary drivers and Raspberry Pi OS.</a:t>
            </a:r>
          </a:p>
          <a:p>
            <a:pPr algn="just">
              <a:lnSpc>
                <a:spcPct val="150000"/>
              </a:lnSpc>
            </a:pPr>
            <a:r>
              <a:rPr lang="pt-PT" sz="1600" b="1" dirty="0" err="1"/>
              <a:t>Deliverables</a:t>
            </a:r>
            <a:r>
              <a:rPr lang="pt-PT" sz="1600" b="1" dirty="0"/>
              <a:t>:</a:t>
            </a:r>
          </a:p>
          <a:p>
            <a:pPr marL="285750" indent="-285750" algn="just">
              <a:lnSpc>
                <a:spcPct val="150000"/>
              </a:lnSpc>
              <a:buFont typeface="Arial" panose="020B0604020202020204" pitchFamily="34" charset="0"/>
              <a:buChar char="•"/>
            </a:pPr>
            <a:r>
              <a:rPr lang="pt-PT" sz="1600" dirty="0" err="1"/>
              <a:t>Architecture</a:t>
            </a:r>
            <a:r>
              <a:rPr lang="pt-PT" sz="1600" dirty="0"/>
              <a:t> </a:t>
            </a:r>
            <a:r>
              <a:rPr lang="pt-PT" sz="1600" dirty="0" err="1"/>
              <a:t>document</a:t>
            </a:r>
            <a:r>
              <a:rPr lang="pt-PT" sz="1600" dirty="0"/>
              <a:t>/</a:t>
            </a:r>
            <a:r>
              <a:rPr lang="pt-PT" sz="1600" dirty="0" err="1"/>
              <a:t>diagram</a:t>
            </a:r>
            <a:r>
              <a:rPr lang="pt-PT" sz="1600" dirty="0"/>
              <a:t>.</a:t>
            </a:r>
          </a:p>
          <a:p>
            <a:pPr marL="285750" indent="-285750">
              <a:lnSpc>
                <a:spcPct val="150000"/>
              </a:lnSpc>
              <a:buFont typeface="Arial" panose="020B0604020202020204" pitchFamily="34" charset="0"/>
              <a:buChar char="•"/>
            </a:pPr>
            <a:r>
              <a:rPr lang="en-US" sz="1600" dirty="0"/>
              <a:t>Conceptual prototype of how facial capture and identification will be performed.</a:t>
            </a:r>
            <a:endParaRPr lang="pt-PT" sz="1600" dirty="0"/>
          </a:p>
        </p:txBody>
      </p:sp>
    </p:spTree>
    <p:extLst>
      <p:ext uri="{BB962C8B-B14F-4D97-AF65-F5344CB8AC3E}">
        <p14:creationId xmlns:p14="http://schemas.microsoft.com/office/powerpoint/2010/main" val="2808032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6F31D-83FE-0537-8954-250DC592FA14}"/>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F4592425-DABC-A5F1-3389-F0C22915BAD4}"/>
              </a:ext>
            </a:extLst>
          </p:cNvPr>
          <p:cNvSpPr txBox="1">
            <a:spLocks noChangeArrowheads="1"/>
          </p:cNvSpPr>
          <p:nvPr/>
        </p:nvSpPr>
        <p:spPr bwMode="auto">
          <a:xfrm>
            <a:off x="225425" y="363554"/>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2DB2977A-F515-F1A5-2E22-A9DCD1C0CFA5}"/>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5D99632E-E9AF-2968-07F9-21CF9FB39F27}"/>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D23D1E37-434A-E034-867E-57B441EB5EF8}"/>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29DB4A49-81DF-D74C-59A7-5ECDA64C7368}"/>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F7427985-844A-EAD1-D9A2-5E495A5D3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C5336B28-4688-47F2-2C23-B73A14B6148A}"/>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0E81A414-0084-9C72-5329-8E64E697CB30}"/>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11</a:t>
            </a:fld>
            <a:r>
              <a:rPr lang="pt-PT" sz="1000" dirty="0"/>
              <a:t> -</a:t>
            </a:r>
          </a:p>
        </p:txBody>
      </p:sp>
      <p:pic>
        <p:nvPicPr>
          <p:cNvPr id="20" name="Imagem 19">
            <a:extLst>
              <a:ext uri="{FF2B5EF4-FFF2-40B4-BE49-F238E27FC236}">
                <a16:creationId xmlns:a16="http://schemas.microsoft.com/office/drawing/2014/main" id="{862357D1-25EB-4961-724C-51F3FB1805BD}"/>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53CF565C-558E-18A5-C329-C9DB183C6A4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F00BBD3F-FC3C-4CD2-2602-148084D4A4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5" name="Imagem 4">
            <a:extLst>
              <a:ext uri="{FF2B5EF4-FFF2-40B4-BE49-F238E27FC236}">
                <a16:creationId xmlns:a16="http://schemas.microsoft.com/office/drawing/2014/main" id="{859BEA23-70D9-FDBE-682F-D368FAE88E59}"/>
              </a:ext>
            </a:extLst>
          </p:cNvPr>
          <p:cNvPicPr>
            <a:picLocks noChangeAspect="1"/>
          </p:cNvPicPr>
          <p:nvPr/>
        </p:nvPicPr>
        <p:blipFill>
          <a:blip r:embed="rId7"/>
          <a:stretch>
            <a:fillRect/>
          </a:stretch>
        </p:blipFill>
        <p:spPr>
          <a:xfrm>
            <a:off x="610529" y="1989288"/>
            <a:ext cx="7922942" cy="2877808"/>
          </a:xfrm>
          <a:prstGeom prst="rect">
            <a:avLst/>
          </a:prstGeom>
        </p:spPr>
      </p:pic>
    </p:spTree>
    <p:extLst>
      <p:ext uri="{BB962C8B-B14F-4D97-AF65-F5344CB8AC3E}">
        <p14:creationId xmlns:p14="http://schemas.microsoft.com/office/powerpoint/2010/main" val="1618820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EF517-C7E2-542C-9AE3-559122A8E9D8}"/>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9F3BB660-DE07-2E86-5CA8-7DD01F39137D}"/>
              </a:ext>
            </a:extLst>
          </p:cNvPr>
          <p:cNvSpPr txBox="1">
            <a:spLocks noChangeArrowheads="1"/>
          </p:cNvSpPr>
          <p:nvPr/>
        </p:nvSpPr>
        <p:spPr bwMode="auto">
          <a:xfrm>
            <a:off x="233363" y="314988"/>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66B19355-4440-95D2-7742-4B9C1BCDB6DC}"/>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78C3926B-80B3-DB89-6374-DD63ACC01E2E}"/>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E90AEDF8-71A2-7386-A918-B8723A38F641}"/>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B5C0E51C-9BE9-0F63-D299-A6EA0240284E}"/>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7D9D84F8-B836-9763-3836-FA5481B836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2FE3FE7D-9BE3-9240-A780-5326BD98440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5921DAC1-B401-FDC5-D2AA-A2DF19C19C14}"/>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12</a:t>
            </a:fld>
            <a:r>
              <a:rPr lang="pt-PT" sz="1000" dirty="0"/>
              <a:t> -</a:t>
            </a:r>
          </a:p>
        </p:txBody>
      </p:sp>
      <p:pic>
        <p:nvPicPr>
          <p:cNvPr id="20" name="Imagem 19">
            <a:extLst>
              <a:ext uri="{FF2B5EF4-FFF2-40B4-BE49-F238E27FC236}">
                <a16:creationId xmlns:a16="http://schemas.microsoft.com/office/drawing/2014/main" id="{C329FCC1-DCE4-9145-3374-D823CD8EE208}"/>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DE96CA1B-0598-2833-F1A6-75E0E775FEEE}"/>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C81B3EF8-9AC6-EEC1-8E5A-67A7151258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F6FD207C-A733-5F50-101D-4B2FD1CF25A7}"/>
              </a:ext>
            </a:extLst>
          </p:cNvPr>
          <p:cNvSpPr txBox="1"/>
          <p:nvPr/>
        </p:nvSpPr>
        <p:spPr>
          <a:xfrm>
            <a:off x="211931" y="1378384"/>
            <a:ext cx="8720137" cy="3747436"/>
          </a:xfrm>
          <a:prstGeom prst="rect">
            <a:avLst/>
          </a:prstGeom>
          <a:noFill/>
        </p:spPr>
        <p:txBody>
          <a:bodyPr wrap="square">
            <a:spAutoFit/>
          </a:bodyPr>
          <a:lstStyle/>
          <a:p>
            <a:pPr algn="just">
              <a:lnSpc>
                <a:spcPct val="150000"/>
              </a:lnSpc>
            </a:pPr>
            <a:r>
              <a:rPr lang="pt-PT" sz="1600" b="1" dirty="0" err="1">
                <a:solidFill>
                  <a:srgbClr val="00B050"/>
                </a:solidFill>
              </a:rPr>
              <a:t>Week</a:t>
            </a:r>
            <a:r>
              <a:rPr lang="pt-PT" sz="1600" b="1" dirty="0">
                <a:solidFill>
                  <a:srgbClr val="00B050"/>
                </a:solidFill>
              </a:rPr>
              <a:t> 5 (31 </a:t>
            </a:r>
            <a:r>
              <a:rPr lang="pt-PT" sz="1600" b="1" dirty="0" err="1">
                <a:solidFill>
                  <a:srgbClr val="00B050"/>
                </a:solidFill>
              </a:rPr>
              <a:t>march</a:t>
            </a:r>
            <a:r>
              <a:rPr lang="pt-PT" sz="1600" b="1" dirty="0">
                <a:solidFill>
                  <a:srgbClr val="00B050"/>
                </a:solidFill>
              </a:rPr>
              <a:t> - 6 </a:t>
            </a:r>
            <a:r>
              <a:rPr lang="pt-PT" sz="1600" b="1" dirty="0" err="1">
                <a:solidFill>
                  <a:srgbClr val="00B050"/>
                </a:solidFill>
              </a:rPr>
              <a:t>april</a:t>
            </a:r>
            <a:r>
              <a:rPr lang="pt-PT" sz="1600" b="1" dirty="0">
                <a:solidFill>
                  <a:srgbClr val="00B050"/>
                </a:solidFill>
              </a:rPr>
              <a:t>)</a:t>
            </a: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Start implementing the facial recognition module (local prototype on PC or directly on the microcontroller/Raspberry Pi).</a:t>
            </a:r>
          </a:p>
          <a:p>
            <a:pPr marL="285750" indent="-285750" algn="just">
              <a:lnSpc>
                <a:spcPct val="150000"/>
              </a:lnSpc>
              <a:buFont typeface="Arial" panose="020B0604020202020204" pitchFamily="34" charset="0"/>
              <a:buChar char="•"/>
            </a:pPr>
            <a:r>
              <a:rPr lang="en-US" sz="1600" dirty="0"/>
              <a:t>Define how user management will be handled (image/face storage, database, etc.).</a:t>
            </a:r>
          </a:p>
          <a:p>
            <a:pPr marL="285750" indent="-285750" algn="just">
              <a:lnSpc>
                <a:spcPct val="150000"/>
              </a:lnSpc>
              <a:buFont typeface="Arial" panose="020B0604020202020204" pitchFamily="34" charset="0"/>
              <a:buChar char="•"/>
            </a:pPr>
            <a:r>
              <a:rPr lang="en-US" sz="1600" dirty="0"/>
              <a:t>Prepare for the intermediate delivery on April 9 (report or partial demonstration).</a:t>
            </a:r>
          </a:p>
          <a:p>
            <a:pPr marL="285750" indent="-285750" algn="just">
              <a:lnSpc>
                <a:spcPct val="150000"/>
              </a:lnSpc>
              <a:buFont typeface="Arial" panose="020B0604020202020204" pitchFamily="34" charset="0"/>
              <a:buChar char="•"/>
            </a:pPr>
            <a:r>
              <a:rPr lang="pt-PT" sz="1600" b="1" dirty="0"/>
              <a:t>Extra:</a:t>
            </a:r>
            <a:r>
              <a:rPr lang="pt-PT" sz="1600" dirty="0"/>
              <a:t> </a:t>
            </a:r>
            <a:r>
              <a:rPr lang="en-US" sz="1600" dirty="0"/>
              <a:t>Add audio feedback (sound for successful recognition; sound for unrecognized users).</a:t>
            </a:r>
          </a:p>
          <a:p>
            <a:pPr algn="just">
              <a:lnSpc>
                <a:spcPct val="150000"/>
              </a:lnSpc>
            </a:pPr>
            <a:r>
              <a:rPr lang="pt-PT" sz="1600" b="1" dirty="0" err="1"/>
              <a:t>Deliverables</a:t>
            </a:r>
            <a:r>
              <a:rPr lang="pt-PT" sz="1600" b="1" dirty="0"/>
              <a:t>:</a:t>
            </a:r>
          </a:p>
          <a:p>
            <a:pPr marL="285750" indent="-285750" algn="just">
              <a:lnSpc>
                <a:spcPct val="150000"/>
              </a:lnSpc>
              <a:buFont typeface="Arial" panose="020B0604020202020204" pitchFamily="34" charset="0"/>
              <a:buChar char="•"/>
            </a:pPr>
            <a:r>
              <a:rPr lang="en-US" sz="1600" dirty="0"/>
              <a:t>Initial code snippet of the facial recognition module (even if basic).</a:t>
            </a:r>
            <a:endParaRPr lang="pt-PT" sz="1600" dirty="0"/>
          </a:p>
          <a:p>
            <a:pPr marL="285750" indent="-285750" algn="just">
              <a:lnSpc>
                <a:spcPct val="150000"/>
              </a:lnSpc>
              <a:buFont typeface="Arial" panose="020B0604020202020204" pitchFamily="34" charset="0"/>
              <a:buChar char="•"/>
            </a:pPr>
            <a:r>
              <a:rPr lang="en-US" sz="1600" dirty="0"/>
              <a:t>Paragraph describing the data/face storage strategy.</a:t>
            </a:r>
            <a:endParaRPr lang="pt-PT" sz="1600" dirty="0"/>
          </a:p>
        </p:txBody>
      </p:sp>
    </p:spTree>
    <p:extLst>
      <p:ext uri="{BB962C8B-B14F-4D97-AF65-F5344CB8AC3E}">
        <p14:creationId xmlns:p14="http://schemas.microsoft.com/office/powerpoint/2010/main" val="130098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A4CF6-D03D-7EF4-5EB4-0D2F16CAB4B9}"/>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3B3498D3-7E8F-86C7-16EE-95B0C44B7A22}"/>
              </a:ext>
            </a:extLst>
          </p:cNvPr>
          <p:cNvSpPr txBox="1">
            <a:spLocks noChangeArrowheads="1"/>
          </p:cNvSpPr>
          <p:nvPr/>
        </p:nvSpPr>
        <p:spPr bwMode="auto">
          <a:xfrm>
            <a:off x="233363" y="314988"/>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80230AEE-C308-0471-B698-17DAE74234A7}"/>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D2A44FA3-1FE5-0C02-8C2C-629E692DC245}"/>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EAF2B928-63A9-49DA-FD08-066049D3F0F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9933E325-DD40-0BA7-8FA6-F2EAE5CDF1F0}"/>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D4108B26-11BA-40B1-CFAA-AF4DA909A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42195070-33DB-105D-7D41-5174291DB37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241C0613-0412-06F0-B445-42AF3357D490}"/>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13</a:t>
            </a:fld>
            <a:r>
              <a:rPr lang="pt-PT" sz="1000" dirty="0"/>
              <a:t> -</a:t>
            </a:r>
          </a:p>
        </p:txBody>
      </p:sp>
      <p:pic>
        <p:nvPicPr>
          <p:cNvPr id="20" name="Imagem 19">
            <a:extLst>
              <a:ext uri="{FF2B5EF4-FFF2-40B4-BE49-F238E27FC236}">
                <a16:creationId xmlns:a16="http://schemas.microsoft.com/office/drawing/2014/main" id="{EE5FB9CE-DC27-05B4-3779-1C46022CD80A}"/>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23898775-1DFA-B30B-D9EF-D35F73B5619F}"/>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4527EC74-8F20-0C76-7BD2-63A0B70CEF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4" name="Imagem 3">
            <a:extLst>
              <a:ext uri="{FF2B5EF4-FFF2-40B4-BE49-F238E27FC236}">
                <a16:creationId xmlns:a16="http://schemas.microsoft.com/office/drawing/2014/main" id="{E2D20837-105D-DC70-0C69-E0826A21C229}"/>
              </a:ext>
            </a:extLst>
          </p:cNvPr>
          <p:cNvPicPr>
            <a:picLocks noChangeAspect="1"/>
          </p:cNvPicPr>
          <p:nvPr/>
        </p:nvPicPr>
        <p:blipFill>
          <a:blip r:embed="rId7"/>
          <a:stretch>
            <a:fillRect/>
          </a:stretch>
        </p:blipFill>
        <p:spPr>
          <a:xfrm>
            <a:off x="587102" y="2142735"/>
            <a:ext cx="7969796" cy="2572529"/>
          </a:xfrm>
          <a:prstGeom prst="rect">
            <a:avLst/>
          </a:prstGeom>
        </p:spPr>
      </p:pic>
    </p:spTree>
    <p:extLst>
      <p:ext uri="{BB962C8B-B14F-4D97-AF65-F5344CB8AC3E}">
        <p14:creationId xmlns:p14="http://schemas.microsoft.com/office/powerpoint/2010/main" val="1130427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471F3-018A-FB37-E803-39DF06680856}"/>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A7137909-9F9D-DACB-BD75-093618C36E2A}"/>
              </a:ext>
            </a:extLst>
          </p:cNvPr>
          <p:cNvSpPr txBox="1">
            <a:spLocks noChangeArrowheads="1"/>
          </p:cNvSpPr>
          <p:nvPr/>
        </p:nvSpPr>
        <p:spPr bwMode="auto">
          <a:xfrm>
            <a:off x="238125" y="381569"/>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0FF12DF7-95E7-C42F-5966-F988849E9F17}"/>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0EBD6D55-1932-498C-F810-ECD84976B6DB}"/>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E315FCCB-0A87-0A85-70FF-01078789A6FC}"/>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09B3C9D6-1479-E309-B0E7-AF754993057C}"/>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6C4B11A1-BAF9-FE85-5936-929DC4F651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C7F059E5-D7A6-3FF8-E83B-82E60BD53DF7}"/>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FB53AF9D-6A66-54F5-CD44-034AF3106A04}"/>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14</a:t>
            </a:fld>
            <a:r>
              <a:rPr lang="pt-PT" sz="1000" dirty="0"/>
              <a:t> -</a:t>
            </a:r>
          </a:p>
        </p:txBody>
      </p:sp>
      <p:pic>
        <p:nvPicPr>
          <p:cNvPr id="20" name="Imagem 19">
            <a:extLst>
              <a:ext uri="{FF2B5EF4-FFF2-40B4-BE49-F238E27FC236}">
                <a16:creationId xmlns:a16="http://schemas.microsoft.com/office/drawing/2014/main" id="{44E2154B-CCEB-89BD-5923-8359A65F980A}"/>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CC35388C-71CB-1524-8AB4-8D9C74FB54FB}"/>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6D5E0024-34C9-550C-45BB-DC9B81C701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CBC49580-B03B-313D-8057-8174A52BC7B0}"/>
              </a:ext>
            </a:extLst>
          </p:cNvPr>
          <p:cNvSpPr txBox="1"/>
          <p:nvPr/>
        </p:nvSpPr>
        <p:spPr>
          <a:xfrm>
            <a:off x="233362" y="1739948"/>
            <a:ext cx="3495675" cy="3378104"/>
          </a:xfrm>
          <a:prstGeom prst="rect">
            <a:avLst/>
          </a:prstGeom>
          <a:noFill/>
        </p:spPr>
        <p:txBody>
          <a:bodyPr wrap="square">
            <a:spAutoFit/>
          </a:bodyPr>
          <a:lstStyle/>
          <a:p>
            <a:pPr algn="just">
              <a:lnSpc>
                <a:spcPct val="150000"/>
              </a:lnSpc>
            </a:pPr>
            <a:r>
              <a:rPr lang="pt-PT" sz="1600" b="1" dirty="0" err="1">
                <a:solidFill>
                  <a:srgbClr val="00B050"/>
                </a:solidFill>
              </a:rPr>
              <a:t>Week</a:t>
            </a:r>
            <a:r>
              <a:rPr lang="pt-PT" sz="1600" b="1" dirty="0">
                <a:solidFill>
                  <a:srgbClr val="00B050"/>
                </a:solidFill>
              </a:rPr>
              <a:t> 6 (7-13 </a:t>
            </a:r>
            <a:r>
              <a:rPr lang="pt-PT" sz="1600" b="1" dirty="0" err="1">
                <a:solidFill>
                  <a:srgbClr val="00B050"/>
                </a:solidFill>
              </a:rPr>
              <a:t>april</a:t>
            </a:r>
            <a:r>
              <a:rPr lang="pt-PT" sz="1600" b="1" dirty="0">
                <a:solidFill>
                  <a:srgbClr val="00B050"/>
                </a:solidFill>
              </a:rPr>
              <a:t>)</a:t>
            </a: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Continue developing the facial recognition system by running basic tests with a few images.</a:t>
            </a:r>
          </a:p>
          <a:p>
            <a:pPr marL="285750" indent="-285750" algn="just">
              <a:lnSpc>
                <a:spcPct val="150000"/>
              </a:lnSpc>
              <a:buFont typeface="Arial" panose="020B0604020202020204" pitchFamily="34" charset="0"/>
              <a:buChar char="•"/>
            </a:pPr>
            <a:r>
              <a:rPr lang="en-US" sz="1600" dirty="0"/>
              <a:t>Review the feedback received from the intermediate delivery on April 9.</a:t>
            </a:r>
            <a:endParaRPr lang="pt-PT" sz="1600" dirty="0"/>
          </a:p>
          <a:p>
            <a:pPr algn="just">
              <a:lnSpc>
                <a:spcPct val="150000"/>
              </a:lnSpc>
            </a:pPr>
            <a:r>
              <a:rPr lang="pt-PT" sz="1600" b="1" dirty="0" err="1"/>
              <a:t>Deliverable</a:t>
            </a:r>
            <a:r>
              <a:rPr lang="pt-PT" sz="1600" b="1" dirty="0"/>
              <a:t>:</a:t>
            </a:r>
          </a:p>
          <a:p>
            <a:pPr marL="285750" indent="-285750" algn="just">
              <a:lnSpc>
                <a:spcPct val="150000"/>
              </a:lnSpc>
              <a:buFont typeface="Arial" panose="020B0604020202020204" pitchFamily="34" charset="0"/>
              <a:buChar char="•"/>
            </a:pPr>
            <a:r>
              <a:rPr lang="pt-PT" sz="1600" dirty="0"/>
              <a:t>Short vídeo.</a:t>
            </a:r>
          </a:p>
        </p:txBody>
      </p:sp>
      <p:pic>
        <p:nvPicPr>
          <p:cNvPr id="4" name="Imagem 3">
            <a:extLst>
              <a:ext uri="{FF2B5EF4-FFF2-40B4-BE49-F238E27FC236}">
                <a16:creationId xmlns:a16="http://schemas.microsoft.com/office/drawing/2014/main" id="{740B98BE-60B3-925F-A80A-C8AD3897A741}"/>
              </a:ext>
            </a:extLst>
          </p:cNvPr>
          <p:cNvPicPr>
            <a:picLocks noChangeAspect="1"/>
          </p:cNvPicPr>
          <p:nvPr/>
        </p:nvPicPr>
        <p:blipFill>
          <a:blip r:embed="rId7"/>
          <a:stretch>
            <a:fillRect/>
          </a:stretch>
        </p:blipFill>
        <p:spPr>
          <a:xfrm>
            <a:off x="3857260" y="2969089"/>
            <a:ext cx="5053378" cy="1225616"/>
          </a:xfrm>
          <a:prstGeom prst="rect">
            <a:avLst/>
          </a:prstGeom>
        </p:spPr>
      </p:pic>
    </p:spTree>
    <p:extLst>
      <p:ext uri="{BB962C8B-B14F-4D97-AF65-F5344CB8AC3E}">
        <p14:creationId xmlns:p14="http://schemas.microsoft.com/office/powerpoint/2010/main" val="3473102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41350-41BE-819C-22E2-40C9F0F5F9CC}"/>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F4F0AE66-48E0-CE77-CEC1-3D5FE8DFF496}"/>
              </a:ext>
            </a:extLst>
          </p:cNvPr>
          <p:cNvSpPr txBox="1">
            <a:spLocks noChangeArrowheads="1"/>
          </p:cNvSpPr>
          <p:nvPr/>
        </p:nvSpPr>
        <p:spPr bwMode="auto">
          <a:xfrm>
            <a:off x="260350" y="379979"/>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CAF1F31B-E727-D087-62D3-66143F3EA622}"/>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EC89F920-FE43-95B2-8BB7-627276EEC3CD}"/>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94B14DE1-D1A0-C719-5AE0-A8403572A881}"/>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D9F00B35-5005-2DA7-3032-1CF5F87EBD62}"/>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05F73438-6D86-EAFA-038B-A1DCD4F1AD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ECFF0054-0F76-FA80-3995-28690548CB21}"/>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81AC6BC9-F0EE-B4CF-B460-9B26E78E61E9}"/>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15</a:t>
            </a:fld>
            <a:r>
              <a:rPr lang="pt-PT" sz="1000" dirty="0"/>
              <a:t> -</a:t>
            </a:r>
          </a:p>
        </p:txBody>
      </p:sp>
      <p:pic>
        <p:nvPicPr>
          <p:cNvPr id="20" name="Imagem 19">
            <a:extLst>
              <a:ext uri="{FF2B5EF4-FFF2-40B4-BE49-F238E27FC236}">
                <a16:creationId xmlns:a16="http://schemas.microsoft.com/office/drawing/2014/main" id="{8B47B212-7CCC-7596-4F90-484CF57BF70E}"/>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A20B8BD5-047B-5969-103B-F201B3926545}"/>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7F84B549-0A35-C02D-F538-5C5AF9AF83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92526B82-718C-C011-F8D8-FCA4C9CD328D}"/>
              </a:ext>
            </a:extLst>
          </p:cNvPr>
          <p:cNvSpPr txBox="1"/>
          <p:nvPr/>
        </p:nvSpPr>
        <p:spPr>
          <a:xfrm>
            <a:off x="250825" y="1324706"/>
            <a:ext cx="4576039" cy="4855432"/>
          </a:xfrm>
          <a:prstGeom prst="rect">
            <a:avLst/>
          </a:prstGeom>
          <a:noFill/>
        </p:spPr>
        <p:txBody>
          <a:bodyPr wrap="square">
            <a:spAutoFit/>
          </a:bodyPr>
          <a:lstStyle/>
          <a:p>
            <a:pPr algn="just">
              <a:lnSpc>
                <a:spcPct val="150000"/>
              </a:lnSpc>
            </a:pPr>
            <a:r>
              <a:rPr lang="pt-PT" sz="1600" b="1" dirty="0" err="1">
                <a:solidFill>
                  <a:srgbClr val="FFC000"/>
                </a:solidFill>
              </a:rPr>
              <a:t>Week</a:t>
            </a:r>
            <a:r>
              <a:rPr lang="pt-PT" sz="1600" b="1" dirty="0">
                <a:solidFill>
                  <a:srgbClr val="FFC000"/>
                </a:solidFill>
              </a:rPr>
              <a:t> 7 (14-20 de </a:t>
            </a:r>
            <a:r>
              <a:rPr lang="pt-PT" sz="1600" b="1" dirty="0" err="1">
                <a:solidFill>
                  <a:srgbClr val="FFC000"/>
                </a:solidFill>
              </a:rPr>
              <a:t>april</a:t>
            </a:r>
            <a:r>
              <a:rPr lang="pt-PT" sz="1600" b="1" dirty="0">
                <a:solidFill>
                  <a:srgbClr val="FFC000"/>
                </a:solidFill>
              </a:rPr>
              <a:t>) - </a:t>
            </a:r>
            <a:r>
              <a:rPr lang="pt-PT" sz="1600" b="1" dirty="0" err="1">
                <a:solidFill>
                  <a:srgbClr val="FFC000"/>
                </a:solidFill>
              </a:rPr>
              <a:t>Easter</a:t>
            </a:r>
            <a:endParaRPr lang="pt-PT" sz="1600" b="1" dirty="0">
              <a:solidFill>
                <a:srgbClr val="FFC000"/>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Begin implementing the touchscreen panel interface (simple UI for the end user).</a:t>
            </a:r>
          </a:p>
          <a:p>
            <a:pPr marL="285750" indent="-285750" algn="just">
              <a:lnSpc>
                <a:spcPct val="150000"/>
              </a:lnSpc>
              <a:buFont typeface="Arial" panose="020B0604020202020204" pitchFamily="34" charset="0"/>
              <a:buChar char="•"/>
            </a:pPr>
            <a:r>
              <a:rPr lang="en-US" sz="1600" dirty="0"/>
              <a:t>Plan the structure of the admin dashboard (screen prototypes, configuration flows).</a:t>
            </a:r>
          </a:p>
          <a:p>
            <a:pPr marL="285750" indent="-285750" algn="just">
              <a:lnSpc>
                <a:spcPct val="150000"/>
              </a:lnSpc>
              <a:buFont typeface="Arial" panose="020B0604020202020204" pitchFamily="34" charset="0"/>
              <a:buChar char="•"/>
            </a:pPr>
            <a:r>
              <a:rPr lang="en-US" sz="1600" dirty="0"/>
              <a:t>Prepare for the intermediate delivery on April 19 (report/demonstration of progress made).</a:t>
            </a:r>
          </a:p>
          <a:p>
            <a:pPr algn="just">
              <a:lnSpc>
                <a:spcPct val="150000"/>
              </a:lnSpc>
            </a:pPr>
            <a:r>
              <a:rPr lang="pt-PT" sz="1600" b="1" dirty="0" err="1"/>
              <a:t>Deliverables</a:t>
            </a:r>
            <a:r>
              <a:rPr lang="pt-PT" sz="1600" b="1" dirty="0"/>
              <a:t>:</a:t>
            </a:r>
          </a:p>
          <a:p>
            <a:pPr marL="285750" indent="-285750" algn="just">
              <a:lnSpc>
                <a:spcPct val="150000"/>
              </a:lnSpc>
              <a:buFont typeface="Arial" panose="020B0604020202020204" pitchFamily="34" charset="0"/>
              <a:buChar char="•"/>
            </a:pPr>
            <a:r>
              <a:rPr lang="en-US" sz="1600" dirty="0"/>
              <a:t>Functional prototype of the touchscreen panel (even if still basic).</a:t>
            </a:r>
          </a:p>
          <a:p>
            <a:pPr marL="285750" indent="-285750" algn="just">
              <a:lnSpc>
                <a:spcPct val="150000"/>
              </a:lnSpc>
              <a:buFont typeface="Arial" panose="020B0604020202020204" pitchFamily="34" charset="0"/>
              <a:buChar char="•"/>
            </a:pPr>
            <a:r>
              <a:rPr lang="en-US" sz="1600" dirty="0"/>
              <a:t>Mockups or navigable prototype of the admin dashboard.</a:t>
            </a:r>
            <a:endParaRPr lang="pt-PT" sz="1600" dirty="0"/>
          </a:p>
        </p:txBody>
      </p:sp>
      <p:pic>
        <p:nvPicPr>
          <p:cNvPr id="4" name="Imagem 3">
            <a:extLst>
              <a:ext uri="{FF2B5EF4-FFF2-40B4-BE49-F238E27FC236}">
                <a16:creationId xmlns:a16="http://schemas.microsoft.com/office/drawing/2014/main" id="{06C1C036-DB1C-B51F-5E1E-4FAB02AC6A1B}"/>
              </a:ext>
            </a:extLst>
          </p:cNvPr>
          <p:cNvPicPr>
            <a:picLocks noChangeAspect="1"/>
          </p:cNvPicPr>
          <p:nvPr/>
        </p:nvPicPr>
        <p:blipFill>
          <a:blip r:embed="rId7"/>
          <a:stretch>
            <a:fillRect/>
          </a:stretch>
        </p:blipFill>
        <p:spPr>
          <a:xfrm>
            <a:off x="4826864" y="3168626"/>
            <a:ext cx="4066311" cy="1167591"/>
          </a:xfrm>
          <a:prstGeom prst="rect">
            <a:avLst/>
          </a:prstGeom>
        </p:spPr>
      </p:pic>
    </p:spTree>
    <p:extLst>
      <p:ext uri="{BB962C8B-B14F-4D97-AF65-F5344CB8AC3E}">
        <p14:creationId xmlns:p14="http://schemas.microsoft.com/office/powerpoint/2010/main" val="1272598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0D76F-12C6-7F9D-AD79-1851CDED0DDA}"/>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5B9471A8-AFF0-46DC-3AB7-1AD70B9C64F0}"/>
              </a:ext>
            </a:extLst>
          </p:cNvPr>
          <p:cNvSpPr txBox="1">
            <a:spLocks noChangeArrowheads="1"/>
          </p:cNvSpPr>
          <p:nvPr/>
        </p:nvSpPr>
        <p:spPr bwMode="auto">
          <a:xfrm>
            <a:off x="260349" y="340424"/>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A076F982-769F-58BC-14F0-C12D2EC7F006}"/>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D6D0E9C0-24EA-C16A-502C-2D6E7D1AE81A}"/>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47537AD7-3F0B-B200-BDCA-9A4C894967D3}"/>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5E2ADB80-68A7-472C-1AE6-0818F52E837E}"/>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8FD539F4-AA74-6DEA-BD73-76DA9F7A5D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308D92CE-7F1F-7B23-9506-321767192244}"/>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78B25493-3676-40A0-EF41-0844C4834A5D}"/>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16</a:t>
            </a:fld>
            <a:r>
              <a:rPr lang="pt-PT" sz="1000" dirty="0"/>
              <a:t> -</a:t>
            </a:r>
          </a:p>
        </p:txBody>
      </p:sp>
      <p:pic>
        <p:nvPicPr>
          <p:cNvPr id="20" name="Imagem 19">
            <a:extLst>
              <a:ext uri="{FF2B5EF4-FFF2-40B4-BE49-F238E27FC236}">
                <a16:creationId xmlns:a16="http://schemas.microsoft.com/office/drawing/2014/main" id="{85E8E7EA-E097-7CDF-5F86-196C60EE47BC}"/>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FC30AAFE-FB61-F508-90E3-D285BB90A5C5}"/>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5ED3AC58-CAB8-041E-A52A-17FBF5BF83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840FA35D-16ED-B38C-9F64-8BCF750D8C25}"/>
              </a:ext>
            </a:extLst>
          </p:cNvPr>
          <p:cNvSpPr txBox="1"/>
          <p:nvPr/>
        </p:nvSpPr>
        <p:spPr>
          <a:xfrm>
            <a:off x="260349" y="1370087"/>
            <a:ext cx="3529204" cy="4116768"/>
          </a:xfrm>
          <a:prstGeom prst="rect">
            <a:avLst/>
          </a:prstGeom>
          <a:noFill/>
        </p:spPr>
        <p:txBody>
          <a:bodyPr wrap="square">
            <a:spAutoFit/>
          </a:bodyPr>
          <a:lstStyle/>
          <a:p>
            <a:pPr algn="just">
              <a:lnSpc>
                <a:spcPct val="150000"/>
              </a:lnSpc>
            </a:pPr>
            <a:r>
              <a:rPr lang="pt-PT" sz="1600" b="1" dirty="0" err="1">
                <a:solidFill>
                  <a:schemeClr val="accent2">
                    <a:lumMod val="75000"/>
                  </a:schemeClr>
                </a:solidFill>
              </a:rPr>
              <a:t>Week</a:t>
            </a:r>
            <a:r>
              <a:rPr lang="pt-PT" sz="1600" b="1" dirty="0">
                <a:solidFill>
                  <a:schemeClr val="accent2">
                    <a:lumMod val="75000"/>
                  </a:schemeClr>
                </a:solidFill>
              </a:rPr>
              <a:t> 8 (21-27 de </a:t>
            </a:r>
            <a:r>
              <a:rPr lang="pt-PT" sz="1600" b="1" dirty="0" err="1">
                <a:solidFill>
                  <a:schemeClr val="accent2">
                    <a:lumMod val="75000"/>
                  </a:schemeClr>
                </a:solidFill>
              </a:rPr>
              <a:t>april</a:t>
            </a:r>
            <a:r>
              <a:rPr lang="pt-PT" sz="1600" b="1" dirty="0">
                <a:solidFill>
                  <a:schemeClr val="accent2">
                    <a:lumMod val="75000"/>
                  </a:schemeClr>
                </a:solidFill>
              </a:rPr>
              <a:t>) - </a:t>
            </a:r>
            <a:r>
              <a:rPr lang="pt-PT" sz="1600" b="1" dirty="0" err="1">
                <a:solidFill>
                  <a:schemeClr val="accent2">
                    <a:lumMod val="75000"/>
                  </a:schemeClr>
                </a:solidFill>
              </a:rPr>
              <a:t>Prototype</a:t>
            </a:r>
            <a:r>
              <a:rPr lang="pt-PT" sz="1600" b="1" dirty="0">
                <a:solidFill>
                  <a:schemeClr val="accent2">
                    <a:lumMod val="75000"/>
                  </a:schemeClr>
                </a:solidFill>
              </a:rPr>
              <a:t> </a:t>
            </a:r>
            <a:r>
              <a:rPr lang="pt-PT" sz="1600" b="1" dirty="0" err="1">
                <a:solidFill>
                  <a:schemeClr val="accent2">
                    <a:lumMod val="75000"/>
                  </a:schemeClr>
                </a:solidFill>
              </a:rPr>
              <a:t>Demonstration</a:t>
            </a:r>
            <a:endParaRPr lang="pt-PT" sz="1600" b="1" dirty="0">
              <a:solidFill>
                <a:schemeClr val="accent2">
                  <a:lumMod val="75000"/>
                </a:schemeClr>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Validate communication between hardware and software.</a:t>
            </a:r>
          </a:p>
          <a:p>
            <a:pPr marL="285750" indent="-285750" algn="just">
              <a:lnSpc>
                <a:spcPct val="150000"/>
              </a:lnSpc>
              <a:buFont typeface="Arial" panose="020B0604020202020204" pitchFamily="34" charset="0"/>
              <a:buChar char="•"/>
            </a:pPr>
            <a:r>
              <a:rPr lang="en-US" sz="1600" dirty="0"/>
              <a:t>Ensure facial recognition is working on the physical setup.</a:t>
            </a:r>
          </a:p>
          <a:p>
            <a:pPr algn="just">
              <a:lnSpc>
                <a:spcPct val="150000"/>
              </a:lnSpc>
            </a:pPr>
            <a:r>
              <a:rPr lang="pt-PT" sz="1600" b="1" dirty="0" err="1"/>
              <a:t>Deliverables</a:t>
            </a:r>
            <a:r>
              <a:rPr lang="pt-PT" sz="1600" b="1" dirty="0"/>
              <a:t>:</a:t>
            </a:r>
          </a:p>
          <a:p>
            <a:pPr marL="285750" indent="-285750" algn="just">
              <a:lnSpc>
                <a:spcPct val="150000"/>
              </a:lnSpc>
              <a:buFont typeface="Arial" panose="020B0604020202020204" pitchFamily="34" charset="0"/>
              <a:buChar char="•"/>
            </a:pPr>
            <a:r>
              <a:rPr lang="pt-PT" sz="1600" dirty="0" err="1"/>
              <a:t>Initial</a:t>
            </a:r>
            <a:r>
              <a:rPr lang="pt-PT" sz="1600" dirty="0"/>
              <a:t> </a:t>
            </a:r>
            <a:r>
              <a:rPr lang="pt-PT" sz="1600" dirty="0" err="1"/>
              <a:t>documentation</a:t>
            </a:r>
            <a:r>
              <a:rPr lang="pt-PT" sz="1600" dirty="0"/>
              <a:t>.</a:t>
            </a:r>
          </a:p>
          <a:p>
            <a:pPr marL="285750" indent="-285750" algn="just">
              <a:lnSpc>
                <a:spcPct val="150000"/>
              </a:lnSpc>
              <a:buFont typeface="Arial" panose="020B0604020202020204" pitchFamily="34" charset="0"/>
              <a:buChar char="•"/>
            </a:pPr>
            <a:r>
              <a:rPr lang="en-US" sz="1600" dirty="0"/>
              <a:t>Video showing facial recognition in operation.</a:t>
            </a:r>
            <a:endParaRPr lang="pt-PT" sz="1600" dirty="0"/>
          </a:p>
        </p:txBody>
      </p:sp>
      <p:pic>
        <p:nvPicPr>
          <p:cNvPr id="2" name="Imagem 1">
            <a:extLst>
              <a:ext uri="{FF2B5EF4-FFF2-40B4-BE49-F238E27FC236}">
                <a16:creationId xmlns:a16="http://schemas.microsoft.com/office/drawing/2014/main" id="{6CCD005F-D496-1196-6342-3AD8C6BA6D72}"/>
              </a:ext>
            </a:extLst>
          </p:cNvPr>
          <p:cNvPicPr>
            <a:picLocks noChangeAspect="1"/>
          </p:cNvPicPr>
          <p:nvPr/>
        </p:nvPicPr>
        <p:blipFill>
          <a:blip r:embed="rId7"/>
          <a:stretch>
            <a:fillRect/>
          </a:stretch>
        </p:blipFill>
        <p:spPr>
          <a:xfrm>
            <a:off x="3848014" y="2734443"/>
            <a:ext cx="5015190" cy="1389114"/>
          </a:xfrm>
          <a:prstGeom prst="rect">
            <a:avLst/>
          </a:prstGeom>
        </p:spPr>
      </p:pic>
    </p:spTree>
    <p:extLst>
      <p:ext uri="{BB962C8B-B14F-4D97-AF65-F5344CB8AC3E}">
        <p14:creationId xmlns:p14="http://schemas.microsoft.com/office/powerpoint/2010/main" val="4194876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61E83-38F9-A49D-5D87-52421C73D124}"/>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46C175D7-5BE8-9CD9-FD05-C582B03D31B6}"/>
              </a:ext>
            </a:extLst>
          </p:cNvPr>
          <p:cNvSpPr txBox="1">
            <a:spLocks noChangeArrowheads="1"/>
          </p:cNvSpPr>
          <p:nvPr/>
        </p:nvSpPr>
        <p:spPr bwMode="auto">
          <a:xfrm>
            <a:off x="260350" y="376806"/>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3F4AF0D9-19B3-B4DA-6D8B-DE3B54D94523}"/>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E2C25D9E-9EA7-2FC8-64CE-2EEB76EE94FB}"/>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9AEDD22C-73DB-9DEC-6D0D-F62F390A67D5}"/>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D0F25227-FD06-AB88-F5F5-223502BADE2F}"/>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2523ABE3-C4C2-489D-F9F5-8706161183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AF64E562-D730-449D-178F-FE1DFD73CA9F}"/>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B1A84F5E-ECB2-F102-FED7-151062474348}"/>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17</a:t>
            </a:fld>
            <a:r>
              <a:rPr lang="pt-PT" sz="1000" dirty="0"/>
              <a:t> -</a:t>
            </a:r>
          </a:p>
        </p:txBody>
      </p:sp>
      <p:pic>
        <p:nvPicPr>
          <p:cNvPr id="20" name="Imagem 19">
            <a:extLst>
              <a:ext uri="{FF2B5EF4-FFF2-40B4-BE49-F238E27FC236}">
                <a16:creationId xmlns:a16="http://schemas.microsoft.com/office/drawing/2014/main" id="{23EBEB6F-585B-7874-7D31-BA36082D818C}"/>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75DF1CF6-8EFD-5B5E-0573-C665F3AAC293}"/>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1B324030-7724-41A1-884E-1595C63960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EB2AEBB3-D5D1-BF69-B149-B578FFBA7F41}"/>
              </a:ext>
            </a:extLst>
          </p:cNvPr>
          <p:cNvSpPr txBox="1"/>
          <p:nvPr/>
        </p:nvSpPr>
        <p:spPr>
          <a:xfrm>
            <a:off x="238125" y="1370616"/>
            <a:ext cx="4321176" cy="4116768"/>
          </a:xfrm>
          <a:prstGeom prst="rect">
            <a:avLst/>
          </a:prstGeom>
          <a:noFill/>
        </p:spPr>
        <p:txBody>
          <a:bodyPr wrap="square">
            <a:spAutoFit/>
          </a:bodyPr>
          <a:lstStyle/>
          <a:p>
            <a:pPr algn="just">
              <a:lnSpc>
                <a:spcPct val="150000"/>
              </a:lnSpc>
            </a:pPr>
            <a:r>
              <a:rPr lang="pt-PT" sz="1600" b="1" dirty="0" err="1">
                <a:solidFill>
                  <a:srgbClr val="CC9900"/>
                </a:solidFill>
              </a:rPr>
              <a:t>Week</a:t>
            </a:r>
            <a:r>
              <a:rPr lang="pt-PT" sz="1600" b="1" dirty="0">
                <a:solidFill>
                  <a:srgbClr val="CC9900"/>
                </a:solidFill>
              </a:rPr>
              <a:t> 9 (28 </a:t>
            </a:r>
            <a:r>
              <a:rPr lang="pt-PT" sz="1600" b="1" dirty="0" err="1">
                <a:solidFill>
                  <a:srgbClr val="CC9900"/>
                </a:solidFill>
              </a:rPr>
              <a:t>april</a:t>
            </a:r>
            <a:r>
              <a:rPr lang="pt-PT" sz="1600" b="1" dirty="0">
                <a:solidFill>
                  <a:srgbClr val="CC9900"/>
                </a:solidFill>
              </a:rPr>
              <a:t> - 4 </a:t>
            </a:r>
            <a:r>
              <a:rPr lang="pt-PT" sz="1600" b="1" dirty="0" err="1">
                <a:solidFill>
                  <a:srgbClr val="CC9900"/>
                </a:solidFill>
              </a:rPr>
              <a:t>may</a:t>
            </a:r>
            <a:r>
              <a:rPr lang="pt-PT" sz="1600" b="1" dirty="0">
                <a:solidFill>
                  <a:srgbClr val="CC9900"/>
                </a:solidFill>
              </a:rPr>
              <a:t>) - </a:t>
            </a:r>
            <a:r>
              <a:rPr lang="pt-PT" sz="1600" b="1" dirty="0" err="1">
                <a:solidFill>
                  <a:srgbClr val="CC9900"/>
                </a:solidFill>
              </a:rPr>
              <a:t>Work-session</a:t>
            </a:r>
            <a:endParaRPr lang="pt-PT" sz="1600" b="1" dirty="0">
              <a:solidFill>
                <a:srgbClr val="CC9900"/>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Develop the RESTful API with documentation using Swagger (or another tool).</a:t>
            </a:r>
          </a:p>
          <a:p>
            <a:pPr marL="285750" indent="-285750" algn="just">
              <a:lnSpc>
                <a:spcPct val="150000"/>
              </a:lnSpc>
              <a:buFont typeface="Arial" panose="020B0604020202020204" pitchFamily="34" charset="0"/>
              <a:buChar char="•"/>
            </a:pPr>
            <a:r>
              <a:rPr lang="en-US" sz="1600" dirty="0"/>
              <a:t>Start unifying the components (facial recognition + API).</a:t>
            </a:r>
          </a:p>
          <a:p>
            <a:pPr marL="285750" indent="-285750" algn="just">
              <a:lnSpc>
                <a:spcPct val="150000"/>
              </a:lnSpc>
              <a:buFont typeface="Arial" panose="020B0604020202020204" pitchFamily="34" charset="0"/>
              <a:buChar char="•"/>
            </a:pPr>
            <a:r>
              <a:rPr lang="pt-PT" sz="1600" dirty="0" err="1"/>
              <a:t>Implement</a:t>
            </a:r>
            <a:r>
              <a:rPr lang="pt-PT" sz="1600" dirty="0"/>
              <a:t> CRUD operations.</a:t>
            </a:r>
          </a:p>
          <a:p>
            <a:pPr marL="285750" indent="-285750" algn="just">
              <a:lnSpc>
                <a:spcPct val="150000"/>
              </a:lnSpc>
              <a:buFont typeface="Arial" panose="020B0604020202020204" pitchFamily="34" charset="0"/>
              <a:buChar char="•"/>
            </a:pPr>
            <a:r>
              <a:rPr lang="pt-PT" sz="1600" b="1" dirty="0"/>
              <a:t>Extra:</a:t>
            </a:r>
            <a:r>
              <a:rPr lang="pt-PT" sz="1600" dirty="0"/>
              <a:t> </a:t>
            </a:r>
            <a:r>
              <a:rPr lang="en-US" sz="1600" dirty="0"/>
              <a:t>Define and test webhooks (integrations with Zapier, Discord, etc.).</a:t>
            </a:r>
          </a:p>
          <a:p>
            <a:pPr algn="just">
              <a:lnSpc>
                <a:spcPct val="150000"/>
              </a:lnSpc>
            </a:pPr>
            <a:r>
              <a:rPr lang="pt-PT" sz="1600" b="1" dirty="0" err="1"/>
              <a:t>Deliverables</a:t>
            </a:r>
            <a:r>
              <a:rPr lang="pt-PT" sz="1600" b="1" dirty="0"/>
              <a:t>:</a:t>
            </a:r>
          </a:p>
          <a:p>
            <a:pPr marL="285750" indent="-285750" algn="just">
              <a:lnSpc>
                <a:spcPct val="150000"/>
              </a:lnSpc>
              <a:buFont typeface="Arial" panose="020B0604020202020204" pitchFamily="34" charset="0"/>
              <a:buChar char="•"/>
            </a:pPr>
            <a:r>
              <a:rPr lang="pt-PT" sz="1600" dirty="0"/>
              <a:t>API</a:t>
            </a:r>
            <a:endParaRPr lang="pt-PT" sz="1600" b="1" dirty="0"/>
          </a:p>
        </p:txBody>
      </p:sp>
      <p:pic>
        <p:nvPicPr>
          <p:cNvPr id="4" name="Imagem 3">
            <a:extLst>
              <a:ext uri="{FF2B5EF4-FFF2-40B4-BE49-F238E27FC236}">
                <a16:creationId xmlns:a16="http://schemas.microsoft.com/office/drawing/2014/main" id="{5CB88F51-70BD-B7FA-E59B-A674893A0258}"/>
              </a:ext>
            </a:extLst>
          </p:cNvPr>
          <p:cNvPicPr>
            <a:picLocks noChangeAspect="1"/>
          </p:cNvPicPr>
          <p:nvPr/>
        </p:nvPicPr>
        <p:blipFill>
          <a:blip r:embed="rId7"/>
          <a:stretch>
            <a:fillRect/>
          </a:stretch>
        </p:blipFill>
        <p:spPr>
          <a:xfrm>
            <a:off x="4572000" y="3146280"/>
            <a:ext cx="4321175" cy="1198375"/>
          </a:xfrm>
          <a:prstGeom prst="rect">
            <a:avLst/>
          </a:prstGeom>
        </p:spPr>
      </p:pic>
    </p:spTree>
    <p:extLst>
      <p:ext uri="{BB962C8B-B14F-4D97-AF65-F5344CB8AC3E}">
        <p14:creationId xmlns:p14="http://schemas.microsoft.com/office/powerpoint/2010/main" val="1775134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45AEC-DBA3-A9C6-BBFC-C9C1C89DE447}"/>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E9430519-A322-E2DB-4BC3-0A4EE05C9CB2}"/>
              </a:ext>
            </a:extLst>
          </p:cNvPr>
          <p:cNvSpPr txBox="1">
            <a:spLocks noChangeArrowheads="1"/>
          </p:cNvSpPr>
          <p:nvPr/>
        </p:nvSpPr>
        <p:spPr bwMode="auto">
          <a:xfrm>
            <a:off x="238125" y="376806"/>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1C2FECD7-B476-8B9B-D981-3344DACE25D4}"/>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AAA26F82-7940-C4DC-F330-7AA9688873EB}"/>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0C36E21F-AD0D-BF74-8E73-0A9B040EF575}"/>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881EBC47-54F8-34BD-E902-01863730DB80}"/>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F8D94EBC-6AE3-9AF1-4EB1-CDF8E9B1F0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63D6247C-5608-5ACF-6903-78F15B75CA11}"/>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E3CB1D50-67E7-32D5-7B55-54D6E8EC86C0}"/>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18</a:t>
            </a:fld>
            <a:r>
              <a:rPr lang="pt-PT" sz="1000" dirty="0"/>
              <a:t> -</a:t>
            </a:r>
          </a:p>
        </p:txBody>
      </p:sp>
      <p:pic>
        <p:nvPicPr>
          <p:cNvPr id="20" name="Imagem 19">
            <a:extLst>
              <a:ext uri="{FF2B5EF4-FFF2-40B4-BE49-F238E27FC236}">
                <a16:creationId xmlns:a16="http://schemas.microsoft.com/office/drawing/2014/main" id="{EFE173F8-641C-58E0-AA6E-B2F636A73A97}"/>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B51403FB-DFD9-E88A-6761-C9A7FE9A5445}"/>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8099298C-0DDA-773E-AAD2-951EF56E83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A40BF454-F93C-1EB7-B934-3E32053435AD}"/>
              </a:ext>
            </a:extLst>
          </p:cNvPr>
          <p:cNvSpPr txBox="1"/>
          <p:nvPr/>
        </p:nvSpPr>
        <p:spPr>
          <a:xfrm>
            <a:off x="260350" y="1371600"/>
            <a:ext cx="4135892" cy="4116768"/>
          </a:xfrm>
          <a:prstGeom prst="rect">
            <a:avLst/>
          </a:prstGeom>
          <a:noFill/>
        </p:spPr>
        <p:txBody>
          <a:bodyPr wrap="square">
            <a:spAutoFit/>
          </a:bodyPr>
          <a:lstStyle/>
          <a:p>
            <a:pPr algn="just">
              <a:lnSpc>
                <a:spcPct val="150000"/>
              </a:lnSpc>
            </a:pPr>
            <a:r>
              <a:rPr lang="pt-PT" sz="1600" b="1" dirty="0" err="1">
                <a:solidFill>
                  <a:srgbClr val="CC9900"/>
                </a:solidFill>
              </a:rPr>
              <a:t>Week</a:t>
            </a:r>
            <a:r>
              <a:rPr lang="pt-PT" sz="1600" b="1" dirty="0">
                <a:solidFill>
                  <a:srgbClr val="CC9900"/>
                </a:solidFill>
              </a:rPr>
              <a:t> 10 (5-11 </a:t>
            </a:r>
            <a:r>
              <a:rPr lang="pt-PT" sz="1600" b="1" dirty="0" err="1">
                <a:solidFill>
                  <a:srgbClr val="CC9900"/>
                </a:solidFill>
              </a:rPr>
              <a:t>may</a:t>
            </a:r>
            <a:r>
              <a:rPr lang="pt-PT" sz="1600" b="1" dirty="0">
                <a:solidFill>
                  <a:srgbClr val="CC9900"/>
                </a:solidFill>
              </a:rPr>
              <a:t>) - </a:t>
            </a:r>
            <a:r>
              <a:rPr lang="pt-PT" sz="1600" b="1" dirty="0" err="1">
                <a:solidFill>
                  <a:srgbClr val="CC9900"/>
                </a:solidFill>
              </a:rPr>
              <a:t>Work-session</a:t>
            </a:r>
            <a:endParaRPr lang="pt-PT" sz="1600" b="1" dirty="0">
              <a:solidFill>
                <a:srgbClr val="CC9900"/>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Complete webhook integrations and refine the dashboard (enable webhook configuration).</a:t>
            </a:r>
          </a:p>
          <a:p>
            <a:pPr marL="285750" indent="-285750" algn="just">
              <a:lnSpc>
                <a:spcPct val="150000"/>
              </a:lnSpc>
              <a:buFont typeface="Arial" panose="020B0604020202020204" pitchFamily="34" charset="0"/>
              <a:buChar char="•"/>
            </a:pPr>
            <a:r>
              <a:rPr lang="en-US" sz="1600" dirty="0"/>
              <a:t>Begin usability testing on the touchscreen panel and dashboard (end-to-end).</a:t>
            </a:r>
          </a:p>
          <a:p>
            <a:pPr algn="just">
              <a:lnSpc>
                <a:spcPct val="150000"/>
              </a:lnSpc>
            </a:pPr>
            <a:r>
              <a:rPr lang="pt-PT" sz="1600" b="1" dirty="0" err="1"/>
              <a:t>Deliverables</a:t>
            </a:r>
            <a:r>
              <a:rPr lang="pt-PT" sz="1600" b="1" dirty="0"/>
              <a:t>:</a:t>
            </a:r>
          </a:p>
          <a:p>
            <a:pPr marL="285750" indent="-285750" algn="just">
              <a:lnSpc>
                <a:spcPct val="150000"/>
              </a:lnSpc>
              <a:buFont typeface="Arial" panose="020B0604020202020204" pitchFamily="34" charset="0"/>
              <a:buChar char="•"/>
            </a:pPr>
            <a:r>
              <a:rPr lang="en-US" sz="1600" dirty="0"/>
              <a:t>Dashboard with webhook management functionality</a:t>
            </a:r>
            <a:r>
              <a:rPr lang="pt-PT" sz="1600" dirty="0"/>
              <a:t>.</a:t>
            </a:r>
          </a:p>
          <a:p>
            <a:pPr marL="285750" indent="-285750" algn="just">
              <a:lnSpc>
                <a:spcPct val="150000"/>
              </a:lnSpc>
              <a:buFont typeface="Arial" panose="020B0604020202020204" pitchFamily="34" charset="0"/>
              <a:buChar char="•"/>
            </a:pPr>
            <a:r>
              <a:rPr lang="pt-PT" sz="1600" dirty="0" err="1"/>
              <a:t>Initial</a:t>
            </a:r>
            <a:r>
              <a:rPr lang="pt-PT" sz="1600" dirty="0"/>
              <a:t> </a:t>
            </a:r>
            <a:r>
              <a:rPr lang="pt-PT" sz="1600" dirty="0" err="1"/>
              <a:t>usability</a:t>
            </a:r>
            <a:r>
              <a:rPr lang="pt-PT" sz="1600" dirty="0"/>
              <a:t> </a:t>
            </a:r>
            <a:r>
              <a:rPr lang="pt-PT" sz="1600" dirty="0" err="1"/>
              <a:t>testing</a:t>
            </a:r>
            <a:r>
              <a:rPr lang="pt-PT" sz="1600" dirty="0"/>
              <a:t> </a:t>
            </a:r>
            <a:r>
              <a:rPr lang="pt-PT" sz="1600" dirty="0" err="1"/>
              <a:t>report</a:t>
            </a:r>
            <a:r>
              <a:rPr lang="pt-PT" sz="1600" dirty="0"/>
              <a:t>.</a:t>
            </a:r>
          </a:p>
        </p:txBody>
      </p:sp>
      <p:pic>
        <p:nvPicPr>
          <p:cNvPr id="4" name="Imagem 3">
            <a:extLst>
              <a:ext uri="{FF2B5EF4-FFF2-40B4-BE49-F238E27FC236}">
                <a16:creationId xmlns:a16="http://schemas.microsoft.com/office/drawing/2014/main" id="{92C06E47-AE11-EB5E-8C53-203AB2847D32}"/>
              </a:ext>
            </a:extLst>
          </p:cNvPr>
          <p:cNvPicPr>
            <a:picLocks noChangeAspect="1"/>
          </p:cNvPicPr>
          <p:nvPr/>
        </p:nvPicPr>
        <p:blipFill>
          <a:blip r:embed="rId7"/>
          <a:stretch>
            <a:fillRect/>
          </a:stretch>
        </p:blipFill>
        <p:spPr>
          <a:xfrm>
            <a:off x="4551410" y="2907960"/>
            <a:ext cx="4332240" cy="1042079"/>
          </a:xfrm>
          <a:prstGeom prst="rect">
            <a:avLst/>
          </a:prstGeom>
        </p:spPr>
      </p:pic>
    </p:spTree>
    <p:extLst>
      <p:ext uri="{BB962C8B-B14F-4D97-AF65-F5344CB8AC3E}">
        <p14:creationId xmlns:p14="http://schemas.microsoft.com/office/powerpoint/2010/main" val="169232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60D41-58BE-091B-722F-D01F7CB26B0C}"/>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FD158440-59B9-CAB1-10D4-D4C741717BFE}"/>
              </a:ext>
            </a:extLst>
          </p:cNvPr>
          <p:cNvSpPr txBox="1">
            <a:spLocks noChangeArrowheads="1"/>
          </p:cNvSpPr>
          <p:nvPr/>
        </p:nvSpPr>
        <p:spPr bwMode="auto">
          <a:xfrm>
            <a:off x="238125" y="329126"/>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3920D81C-BD61-A386-4D05-490069A69D56}"/>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D1BA4655-2C82-F747-7EB6-D0B225412083}"/>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7DEFC5DA-4DB2-B7D7-621D-44B0B930EDA6}"/>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C8BE68A2-B240-1F33-63BD-CA7B28D51874}"/>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52D701C9-EB55-4307-5E16-2D0482F23A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F871924A-1F9A-66C8-1646-EBC4565B4CD5}"/>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C8D74441-C116-689D-80F5-85F48485CD2C}"/>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19</a:t>
            </a:fld>
            <a:r>
              <a:rPr lang="pt-PT" sz="1000" dirty="0"/>
              <a:t> -</a:t>
            </a:r>
          </a:p>
        </p:txBody>
      </p:sp>
      <p:pic>
        <p:nvPicPr>
          <p:cNvPr id="20" name="Imagem 19">
            <a:extLst>
              <a:ext uri="{FF2B5EF4-FFF2-40B4-BE49-F238E27FC236}">
                <a16:creationId xmlns:a16="http://schemas.microsoft.com/office/drawing/2014/main" id="{97E0DBF3-604F-0D25-EA5E-F40A2CCB8B88}"/>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1771EB49-36AA-70DE-9453-C1B1E8A45153}"/>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322B7E5D-CFCC-3A8E-9783-90AC50BC1D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C3985855-35E7-0674-6A2D-60F32E1CA521}"/>
              </a:ext>
            </a:extLst>
          </p:cNvPr>
          <p:cNvSpPr txBox="1"/>
          <p:nvPr/>
        </p:nvSpPr>
        <p:spPr>
          <a:xfrm>
            <a:off x="391818" y="1192899"/>
            <a:ext cx="8586779" cy="3747436"/>
          </a:xfrm>
          <a:prstGeom prst="rect">
            <a:avLst/>
          </a:prstGeom>
          <a:noFill/>
        </p:spPr>
        <p:txBody>
          <a:bodyPr wrap="square">
            <a:spAutoFit/>
          </a:bodyPr>
          <a:lstStyle/>
          <a:p>
            <a:pPr algn="just">
              <a:lnSpc>
                <a:spcPct val="150000"/>
              </a:lnSpc>
            </a:pPr>
            <a:r>
              <a:rPr lang="pt-PT" sz="1600" b="1" dirty="0" err="1">
                <a:solidFill>
                  <a:srgbClr val="CC9900"/>
                </a:solidFill>
                <a:cs typeface="Arial" panose="020B0604020202020204" pitchFamily="34" charset="0"/>
              </a:rPr>
              <a:t>Week</a:t>
            </a:r>
            <a:r>
              <a:rPr lang="pt-PT" sz="1600" b="1" dirty="0">
                <a:solidFill>
                  <a:srgbClr val="CC9900"/>
                </a:solidFill>
                <a:cs typeface="Arial" panose="020B0604020202020204" pitchFamily="34" charset="0"/>
              </a:rPr>
              <a:t> 11 (12-18 </a:t>
            </a:r>
            <a:r>
              <a:rPr lang="pt-PT" sz="1600" b="1" dirty="0" err="1">
                <a:solidFill>
                  <a:srgbClr val="CC9900"/>
                </a:solidFill>
                <a:cs typeface="Arial" panose="020B0604020202020204" pitchFamily="34" charset="0"/>
              </a:rPr>
              <a:t>may</a:t>
            </a:r>
            <a:r>
              <a:rPr lang="pt-PT" sz="1600" b="1" dirty="0">
                <a:solidFill>
                  <a:srgbClr val="CC9900"/>
                </a:solidFill>
                <a:cs typeface="Arial" panose="020B0604020202020204" pitchFamily="34" charset="0"/>
              </a:rPr>
              <a:t>) – </a:t>
            </a:r>
            <a:r>
              <a:rPr lang="pt-PT" sz="1600" b="1" dirty="0" err="1">
                <a:solidFill>
                  <a:srgbClr val="CC9900"/>
                </a:solidFill>
                <a:cs typeface="Arial" panose="020B0604020202020204" pitchFamily="34" charset="0"/>
              </a:rPr>
              <a:t>Work-session</a:t>
            </a:r>
            <a:endParaRPr lang="pt-PT" sz="1600" b="1" dirty="0">
              <a:solidFill>
                <a:srgbClr val="CC9900"/>
              </a:solidFill>
              <a:cs typeface="Arial" panose="020B0604020202020204" pitchFamily="34" charset="0"/>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Conduct more in-depth testing (functional, integration) across all modules.</a:t>
            </a:r>
          </a:p>
          <a:p>
            <a:pPr marL="285750" indent="-285750" algn="just">
              <a:lnSpc>
                <a:spcPct val="150000"/>
              </a:lnSpc>
              <a:buFont typeface="Arial" panose="020B0604020202020204" pitchFamily="34" charset="0"/>
              <a:buChar char="•"/>
            </a:pPr>
            <a:r>
              <a:rPr lang="en-US" sz="1600" dirty="0"/>
              <a:t>Fix bugs and optimize the performance of facial recognition (response time).</a:t>
            </a:r>
          </a:p>
          <a:p>
            <a:pPr marL="285750" indent="-285750" algn="just">
              <a:lnSpc>
                <a:spcPct val="150000"/>
              </a:lnSpc>
              <a:buFont typeface="Arial" panose="020B0604020202020204" pitchFamily="34" charset="0"/>
              <a:buChar char="•"/>
            </a:pPr>
            <a:r>
              <a:rPr lang="pt-PT" sz="1600" b="1" dirty="0"/>
              <a:t>Extra:</a:t>
            </a:r>
            <a:r>
              <a:rPr lang="pt-PT" sz="1600" dirty="0"/>
              <a:t> </a:t>
            </a:r>
            <a:r>
              <a:rPr lang="en-US" sz="1600" dirty="0"/>
              <a:t>Integrate CI/CD to facilitate deployment and automated testing.</a:t>
            </a:r>
          </a:p>
          <a:p>
            <a:pPr marL="285750" indent="-285750" algn="just">
              <a:lnSpc>
                <a:spcPct val="150000"/>
              </a:lnSpc>
              <a:buFont typeface="Arial" panose="020B0604020202020204" pitchFamily="34" charset="0"/>
              <a:buChar char="•"/>
            </a:pPr>
            <a:r>
              <a:rPr lang="pt-PT" sz="1600" b="1" dirty="0"/>
              <a:t>Extra:</a:t>
            </a:r>
            <a:r>
              <a:rPr lang="pt-PT" sz="1600" dirty="0"/>
              <a:t> </a:t>
            </a:r>
            <a:r>
              <a:rPr lang="en-US" sz="1600" dirty="0"/>
              <a:t>Perform security assessments (vulnerability testing, encryption validation, and protection of sensitive data, reinforcing the system’s authentication purpose).</a:t>
            </a:r>
          </a:p>
          <a:p>
            <a:pPr algn="just">
              <a:lnSpc>
                <a:spcPct val="150000"/>
              </a:lnSpc>
            </a:pPr>
            <a:r>
              <a:rPr lang="pt-PT" sz="1600" b="1" dirty="0" err="1"/>
              <a:t>Deliverables</a:t>
            </a:r>
            <a:r>
              <a:rPr lang="pt-PT" sz="1600" b="1" dirty="0"/>
              <a:t>:</a:t>
            </a:r>
          </a:p>
          <a:p>
            <a:pPr marL="285750" indent="-285750" algn="just">
              <a:lnSpc>
                <a:spcPct val="150000"/>
              </a:lnSpc>
              <a:buFont typeface="Arial" panose="020B0604020202020204" pitchFamily="34" charset="0"/>
              <a:buChar char="•"/>
            </a:pPr>
            <a:r>
              <a:rPr lang="en-US" sz="1600" dirty="0"/>
              <a:t>List of identified and fixed bugs.</a:t>
            </a:r>
            <a:endParaRPr lang="pt-PT" sz="1600" dirty="0"/>
          </a:p>
          <a:p>
            <a:pPr marL="285750" indent="-285750" algn="just">
              <a:lnSpc>
                <a:spcPct val="150000"/>
              </a:lnSpc>
              <a:buFont typeface="Arial" panose="020B0604020202020204" pitchFamily="34" charset="0"/>
              <a:buChar char="•"/>
            </a:pPr>
            <a:r>
              <a:rPr lang="pt-PT" sz="1600" b="1" dirty="0"/>
              <a:t>Extra:</a:t>
            </a:r>
            <a:r>
              <a:rPr lang="pt-PT" sz="1600" dirty="0"/>
              <a:t> </a:t>
            </a:r>
            <a:r>
              <a:rPr lang="pt-PT" sz="1600" dirty="0" err="1"/>
              <a:t>Configured</a:t>
            </a:r>
            <a:r>
              <a:rPr lang="pt-PT" sz="1600" dirty="0"/>
              <a:t> CI/CD pipeline.</a:t>
            </a:r>
          </a:p>
        </p:txBody>
      </p:sp>
    </p:spTree>
    <p:extLst>
      <p:ext uri="{BB962C8B-B14F-4D97-AF65-F5344CB8AC3E}">
        <p14:creationId xmlns:p14="http://schemas.microsoft.com/office/powerpoint/2010/main" val="2290627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260350" y="316163"/>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Index</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12" name="CaixaDeTexto 11">
            <a:extLst>
              <a:ext uri="{FF2B5EF4-FFF2-40B4-BE49-F238E27FC236}">
                <a16:creationId xmlns:a16="http://schemas.microsoft.com/office/drawing/2014/main" id="{E11EED7C-F203-447C-8DD1-A9C2FABC7866}"/>
              </a:ext>
            </a:extLst>
          </p:cNvPr>
          <p:cNvSpPr txBox="1"/>
          <p:nvPr/>
        </p:nvSpPr>
        <p:spPr>
          <a:xfrm>
            <a:off x="260350" y="1260335"/>
            <a:ext cx="8655050" cy="3747436"/>
          </a:xfrm>
          <a:prstGeom prst="rect">
            <a:avLst/>
          </a:prstGeom>
          <a:noFill/>
          <a:ln>
            <a:noFill/>
          </a:ln>
        </p:spPr>
        <p:txBody>
          <a:bodyPr wrap="square" rtlCol="0">
            <a:spAutoFit/>
          </a:bodyPr>
          <a:lstStyle/>
          <a:p>
            <a:pPr marL="228600" indent="-228600" algn="just">
              <a:lnSpc>
                <a:spcPct val="150000"/>
              </a:lnSpc>
              <a:buFont typeface="+mj-lt"/>
              <a:buAutoNum type="arabicPeriod"/>
            </a:pPr>
            <a:r>
              <a:rPr lang="pt-PT" sz="1600" dirty="0"/>
              <a:t>Introduction</a:t>
            </a:r>
          </a:p>
          <a:p>
            <a:pPr marL="228600" indent="-228600" algn="just">
              <a:lnSpc>
                <a:spcPct val="150000"/>
              </a:lnSpc>
              <a:buFont typeface="+mj-lt"/>
              <a:buAutoNum type="arabicPeriod"/>
            </a:pPr>
            <a:r>
              <a:rPr lang="pt-PT" sz="1600" dirty="0"/>
              <a:t>Research</a:t>
            </a:r>
          </a:p>
          <a:p>
            <a:pPr marL="228600" indent="-228600" algn="just">
              <a:lnSpc>
                <a:spcPct val="150000"/>
              </a:lnSpc>
              <a:buFont typeface="+mj-lt"/>
              <a:buAutoNum type="arabicPeriod"/>
            </a:pPr>
            <a:r>
              <a:rPr lang="pt-PT" sz="1600" dirty="0"/>
              <a:t>Material Lifting</a:t>
            </a:r>
          </a:p>
          <a:p>
            <a:pPr marL="228600" indent="-228600" algn="just">
              <a:lnSpc>
                <a:spcPct val="150000"/>
              </a:lnSpc>
              <a:buFont typeface="+mj-lt"/>
              <a:buAutoNum type="arabicPeriod"/>
            </a:pPr>
            <a:r>
              <a:rPr lang="pt-PT" sz="1600" dirty="0"/>
              <a:t>Workplan/ </a:t>
            </a:r>
            <a:r>
              <a:rPr lang="pt-PT" sz="1600" dirty="0" err="1"/>
              <a:t>Planning</a:t>
            </a:r>
            <a:endParaRPr lang="pt-PT" sz="1600" dirty="0"/>
          </a:p>
          <a:p>
            <a:pPr marL="228600" indent="-228600" algn="just">
              <a:lnSpc>
                <a:spcPct val="150000"/>
              </a:lnSpc>
              <a:buFont typeface="+mj-lt"/>
              <a:buAutoNum type="arabicPeriod"/>
            </a:pPr>
            <a:r>
              <a:rPr lang="pt-PT" sz="1600" dirty="0" err="1"/>
              <a:t>Risks</a:t>
            </a:r>
            <a:r>
              <a:rPr lang="pt-PT" sz="1600" dirty="0"/>
              <a:t> and </a:t>
            </a:r>
            <a:r>
              <a:rPr lang="pt-PT" sz="1600" dirty="0" err="1"/>
              <a:t>Mitigations</a:t>
            </a:r>
            <a:endParaRPr lang="pt-PT" sz="1600" dirty="0"/>
          </a:p>
          <a:p>
            <a:pPr marL="228600" indent="-228600" algn="just">
              <a:lnSpc>
                <a:spcPct val="150000"/>
              </a:lnSpc>
              <a:buFont typeface="+mj-lt"/>
              <a:buAutoNum type="arabicPeriod"/>
            </a:pPr>
            <a:r>
              <a:rPr lang="en-US" sz="1600" dirty="0"/>
              <a:t>Hardware Assembly and OS Configuration</a:t>
            </a:r>
          </a:p>
          <a:p>
            <a:pPr marL="228600" indent="-228600" algn="just">
              <a:lnSpc>
                <a:spcPct val="150000"/>
              </a:lnSpc>
              <a:buFont typeface="+mj-lt"/>
              <a:buAutoNum type="arabicPeriod"/>
            </a:pPr>
            <a:r>
              <a:rPr lang="en-US" sz="1600" dirty="0"/>
              <a:t>Database Architecture Overview - </a:t>
            </a:r>
            <a:r>
              <a:rPr lang="en-US" sz="1600" dirty="0" err="1"/>
              <a:t>FaceAuth</a:t>
            </a:r>
            <a:r>
              <a:rPr lang="en-US" sz="1600" dirty="0"/>
              <a:t> System</a:t>
            </a:r>
          </a:p>
          <a:p>
            <a:pPr marL="228600" indent="-228600" algn="just">
              <a:lnSpc>
                <a:spcPct val="150000"/>
              </a:lnSpc>
              <a:buFont typeface="+mj-lt"/>
              <a:buAutoNum type="arabicPeriod"/>
            </a:pPr>
            <a:r>
              <a:rPr lang="pt-PT" sz="1600" dirty="0" err="1"/>
              <a:t>FaceAuth</a:t>
            </a:r>
            <a:r>
              <a:rPr lang="pt-PT" sz="1600" dirty="0"/>
              <a:t> - System </a:t>
            </a:r>
            <a:r>
              <a:rPr lang="pt-PT" sz="1600" dirty="0" err="1"/>
              <a:t>Architecture</a:t>
            </a:r>
            <a:r>
              <a:rPr lang="pt-PT" sz="1600" dirty="0"/>
              <a:t> </a:t>
            </a:r>
            <a:r>
              <a:rPr lang="pt-PT" sz="1600" dirty="0" err="1"/>
              <a:t>Overview</a:t>
            </a:r>
            <a:endParaRPr lang="pt-PT" sz="1600" dirty="0"/>
          </a:p>
          <a:p>
            <a:pPr marL="228600" indent="-228600" algn="just">
              <a:lnSpc>
                <a:spcPct val="150000"/>
              </a:lnSpc>
              <a:buFont typeface="+mj-lt"/>
              <a:buAutoNum type="arabicPeriod"/>
            </a:pPr>
            <a:r>
              <a:rPr lang="pt-PT" sz="1600" dirty="0" err="1"/>
              <a:t>Conclusion</a:t>
            </a:r>
            <a:endParaRPr lang="pt-PT" sz="1600" dirty="0"/>
          </a:p>
          <a:p>
            <a:pPr marL="228600" indent="-228600" algn="just">
              <a:lnSpc>
                <a:spcPct val="150000"/>
              </a:lnSpc>
              <a:buFont typeface="+mj-lt"/>
              <a:buAutoNum type="arabicPeriod"/>
            </a:pPr>
            <a:r>
              <a:rPr lang="pt-PT" sz="1600" dirty="0"/>
              <a:t>Web </a:t>
            </a:r>
            <a:r>
              <a:rPr lang="pt-PT" sz="1600" dirty="0" err="1"/>
              <a:t>References</a:t>
            </a:r>
            <a:endParaRPr lang="pt-PT" sz="1600" dirty="0"/>
          </a:p>
        </p:txBody>
      </p:sp>
      <p:pic>
        <p:nvPicPr>
          <p:cNvPr id="15" name="Imagem 14">
            <a:extLst>
              <a:ext uri="{FF2B5EF4-FFF2-40B4-BE49-F238E27FC236}">
                <a16:creationId xmlns:a16="http://schemas.microsoft.com/office/drawing/2014/main" id="{FA544920-6707-4659-B18A-D26D8633DBD3}"/>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852A70B7-6323-4A44-B834-BA855D329613}"/>
              </a:ext>
            </a:extLst>
          </p:cNvPr>
          <p:cNvSpPr/>
          <p:nvPr/>
        </p:nvSpPr>
        <p:spPr>
          <a:xfrm>
            <a:off x="5535613" y="553019"/>
            <a:ext cx="3505200" cy="261610"/>
          </a:xfrm>
          <a:prstGeom prst="rect">
            <a:avLst/>
          </a:prstGeom>
        </p:spPr>
        <p:txBody>
          <a:bodyPr wrap="square">
            <a:spAutoFit/>
          </a:bodyPr>
          <a:lstStyle/>
          <a:p>
            <a:pPr algn="r"/>
            <a:r>
              <a:rPr lang="pt-PT" sz="1100" b="1" cap="all" dirty="0">
                <a:highlight>
                  <a:srgbClr val="FFFF00"/>
                </a:highlight>
              </a:rPr>
              <a:t>Degree IN </a:t>
            </a:r>
            <a:r>
              <a:rPr lang="pt-PT" sz="1100" b="1" cap="all" dirty="0" err="1">
                <a:highlight>
                  <a:srgbClr val="FFFF00"/>
                </a:highlight>
              </a:rPr>
              <a:t>Computer</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0F765A22-79AE-4071-8A9D-ABBA4AA7F8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8ECF715B-F9E0-4863-AD75-966FC8E630D1}"/>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B4BC6908-8354-4FC5-85E7-48B4C5A18C48}"/>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a:t>
            </a:fld>
            <a:r>
              <a:rPr lang="pt-PT" sz="1000" dirty="0"/>
              <a:t> -</a:t>
            </a:r>
          </a:p>
        </p:txBody>
      </p:sp>
      <p:pic>
        <p:nvPicPr>
          <p:cNvPr id="20" name="Imagem 19">
            <a:extLst>
              <a:ext uri="{FF2B5EF4-FFF2-40B4-BE49-F238E27FC236}">
                <a16:creationId xmlns:a16="http://schemas.microsoft.com/office/drawing/2014/main" id="{A1746237-96D0-449B-A7D4-FA769D2A3FA1}"/>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2084FA7D-AEDB-4C8C-965A-F8C23AD4DE71}"/>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46E91E86-CA20-4A52-9179-FD95DE3478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50606-2C7E-5ADF-3525-A5E343FF51D7}"/>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086188CA-83DA-63C5-C4B9-38CC73EBD298}"/>
              </a:ext>
            </a:extLst>
          </p:cNvPr>
          <p:cNvSpPr txBox="1">
            <a:spLocks noChangeArrowheads="1"/>
          </p:cNvSpPr>
          <p:nvPr/>
        </p:nvSpPr>
        <p:spPr bwMode="auto">
          <a:xfrm>
            <a:off x="238125" y="329126"/>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2FDE7739-F2A1-847D-74F8-6045E5840243}"/>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393B1DCA-3DEB-DCA6-31AE-F9E03274D968}"/>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FBDCC9FF-C79B-9586-A759-3C2C2CC48B1E}"/>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0C59F077-5749-6A2B-5A38-EFBCBCA9F269}"/>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E6968542-B36A-6248-5914-5F0D2CCDA1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E27345AF-5B7F-6E2A-67F6-E2395B38CE05}"/>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C9C156C2-8B32-6AA5-B984-8621885693F6}"/>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20</a:t>
            </a:fld>
            <a:r>
              <a:rPr lang="pt-PT" sz="1000" dirty="0"/>
              <a:t> -</a:t>
            </a:r>
          </a:p>
        </p:txBody>
      </p:sp>
      <p:pic>
        <p:nvPicPr>
          <p:cNvPr id="20" name="Imagem 19">
            <a:extLst>
              <a:ext uri="{FF2B5EF4-FFF2-40B4-BE49-F238E27FC236}">
                <a16:creationId xmlns:a16="http://schemas.microsoft.com/office/drawing/2014/main" id="{DA747A73-6BD3-2958-6A4E-626FD6018EAE}"/>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2444236A-3E34-514B-5A16-7A6B31759661}"/>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844873B8-8C34-5CD8-04F3-D6F3DCF717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4" name="Imagem 3">
            <a:extLst>
              <a:ext uri="{FF2B5EF4-FFF2-40B4-BE49-F238E27FC236}">
                <a16:creationId xmlns:a16="http://schemas.microsoft.com/office/drawing/2014/main" id="{2CFBF745-B955-5190-F486-A5BE60555819}"/>
              </a:ext>
            </a:extLst>
          </p:cNvPr>
          <p:cNvPicPr>
            <a:picLocks noChangeAspect="1"/>
          </p:cNvPicPr>
          <p:nvPr/>
        </p:nvPicPr>
        <p:blipFill>
          <a:blip r:embed="rId7"/>
          <a:stretch>
            <a:fillRect/>
          </a:stretch>
        </p:blipFill>
        <p:spPr>
          <a:xfrm>
            <a:off x="609600" y="2163183"/>
            <a:ext cx="7924800" cy="2531633"/>
          </a:xfrm>
          <a:prstGeom prst="rect">
            <a:avLst/>
          </a:prstGeom>
        </p:spPr>
      </p:pic>
    </p:spTree>
    <p:extLst>
      <p:ext uri="{BB962C8B-B14F-4D97-AF65-F5344CB8AC3E}">
        <p14:creationId xmlns:p14="http://schemas.microsoft.com/office/powerpoint/2010/main" val="3970896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6E5C3-B24F-49FE-8C6C-55326581D37B}"/>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6C154EF2-5DDD-5DDD-4119-16F4EAC47375}"/>
              </a:ext>
            </a:extLst>
          </p:cNvPr>
          <p:cNvSpPr txBox="1">
            <a:spLocks noChangeArrowheads="1"/>
          </p:cNvSpPr>
          <p:nvPr/>
        </p:nvSpPr>
        <p:spPr bwMode="auto">
          <a:xfrm>
            <a:off x="238125" y="382587"/>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7A0D59DA-3CBA-5806-FA13-A8419C51377E}"/>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DAAF4B51-459E-03DC-1CDC-8E2F28C0BD38}"/>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325DC883-BA6E-AE13-EC29-5CF53A9D9615}"/>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B6D904F4-8535-F2A4-CA25-2D91E40CB93C}"/>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3CA46811-CDFE-A58F-AE40-EE4F2680BB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37B9DE46-ECB3-F407-A470-23FE278B12F6}"/>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B5B81C35-C3AF-86C8-EE46-BB46EB46039F}"/>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21</a:t>
            </a:fld>
            <a:r>
              <a:rPr lang="pt-PT" sz="1000" dirty="0"/>
              <a:t> -</a:t>
            </a:r>
          </a:p>
        </p:txBody>
      </p:sp>
      <p:pic>
        <p:nvPicPr>
          <p:cNvPr id="20" name="Imagem 19">
            <a:extLst>
              <a:ext uri="{FF2B5EF4-FFF2-40B4-BE49-F238E27FC236}">
                <a16:creationId xmlns:a16="http://schemas.microsoft.com/office/drawing/2014/main" id="{046DE228-59F8-7D14-2CCB-8200DD6D8F71}"/>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4079BB54-E6D1-FDA7-1090-3646E4D652FA}"/>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1AD075AE-8B51-7CC8-EEC1-8D2EDB7719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82540CA5-9DD0-D3C7-36E8-9B7C536F3CBA}"/>
              </a:ext>
            </a:extLst>
          </p:cNvPr>
          <p:cNvSpPr txBox="1"/>
          <p:nvPr/>
        </p:nvSpPr>
        <p:spPr>
          <a:xfrm>
            <a:off x="260350" y="2663277"/>
            <a:ext cx="3571875" cy="1531445"/>
          </a:xfrm>
          <a:prstGeom prst="rect">
            <a:avLst/>
          </a:prstGeom>
          <a:noFill/>
        </p:spPr>
        <p:txBody>
          <a:bodyPr wrap="square">
            <a:spAutoFit/>
          </a:bodyPr>
          <a:lstStyle/>
          <a:p>
            <a:pPr algn="just">
              <a:lnSpc>
                <a:spcPct val="150000"/>
              </a:lnSpc>
            </a:pPr>
            <a:r>
              <a:rPr lang="pt-PT" sz="1600" b="1" dirty="0" err="1">
                <a:solidFill>
                  <a:srgbClr val="FFC000"/>
                </a:solidFill>
              </a:rPr>
              <a:t>Week</a:t>
            </a:r>
            <a:r>
              <a:rPr lang="pt-PT" sz="1600" b="1" dirty="0">
                <a:solidFill>
                  <a:srgbClr val="FFC000"/>
                </a:solidFill>
              </a:rPr>
              <a:t> 12 (19-25 </a:t>
            </a:r>
            <a:r>
              <a:rPr lang="pt-PT" sz="1600" b="1" dirty="0" err="1">
                <a:solidFill>
                  <a:srgbClr val="FFC000"/>
                </a:solidFill>
              </a:rPr>
              <a:t>may</a:t>
            </a:r>
            <a:r>
              <a:rPr lang="pt-PT" sz="1600" b="1" dirty="0">
                <a:solidFill>
                  <a:srgbClr val="FFC000"/>
                </a:solidFill>
              </a:rPr>
              <a:t>) - </a:t>
            </a:r>
            <a:r>
              <a:rPr lang="pt-PT" sz="1600" b="1" dirty="0" err="1">
                <a:solidFill>
                  <a:srgbClr val="FFC000"/>
                </a:solidFill>
              </a:rPr>
              <a:t>Academic</a:t>
            </a:r>
            <a:r>
              <a:rPr lang="pt-PT" sz="1600" b="1" dirty="0">
                <a:solidFill>
                  <a:srgbClr val="FFC000"/>
                </a:solidFill>
              </a:rPr>
              <a:t> </a:t>
            </a:r>
            <a:r>
              <a:rPr lang="pt-PT" sz="1600" b="1" dirty="0" err="1">
                <a:solidFill>
                  <a:srgbClr val="FFC000"/>
                </a:solidFill>
              </a:rPr>
              <a:t>Week</a:t>
            </a:r>
            <a:endParaRPr lang="pt-PT" sz="1600" b="1" dirty="0">
              <a:solidFill>
                <a:srgbClr val="FFC000"/>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If possible, continue with minor adjustments or testing.</a:t>
            </a:r>
            <a:endParaRPr lang="pt-PT" sz="1600" dirty="0"/>
          </a:p>
        </p:txBody>
      </p:sp>
      <p:pic>
        <p:nvPicPr>
          <p:cNvPr id="4" name="Imagem 3">
            <a:extLst>
              <a:ext uri="{FF2B5EF4-FFF2-40B4-BE49-F238E27FC236}">
                <a16:creationId xmlns:a16="http://schemas.microsoft.com/office/drawing/2014/main" id="{5C14193B-3577-48AA-A850-25AD8B834F71}"/>
              </a:ext>
            </a:extLst>
          </p:cNvPr>
          <p:cNvPicPr>
            <a:picLocks noChangeAspect="1"/>
          </p:cNvPicPr>
          <p:nvPr/>
        </p:nvPicPr>
        <p:blipFill>
          <a:blip r:embed="rId7"/>
          <a:stretch>
            <a:fillRect/>
          </a:stretch>
        </p:blipFill>
        <p:spPr>
          <a:xfrm>
            <a:off x="4062835" y="2929853"/>
            <a:ext cx="4977978" cy="998294"/>
          </a:xfrm>
          <a:prstGeom prst="rect">
            <a:avLst/>
          </a:prstGeom>
        </p:spPr>
      </p:pic>
    </p:spTree>
    <p:extLst>
      <p:ext uri="{BB962C8B-B14F-4D97-AF65-F5344CB8AC3E}">
        <p14:creationId xmlns:p14="http://schemas.microsoft.com/office/powerpoint/2010/main" val="1557668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C2B19-8EAA-B531-3272-9B1ADD5A9CBD}"/>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B7C095DF-A19E-BBA3-E45E-11AD7035CBA4}"/>
              </a:ext>
            </a:extLst>
          </p:cNvPr>
          <p:cNvSpPr txBox="1">
            <a:spLocks noChangeArrowheads="1"/>
          </p:cNvSpPr>
          <p:nvPr/>
        </p:nvSpPr>
        <p:spPr bwMode="auto">
          <a:xfrm>
            <a:off x="260350" y="376806"/>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D445C36C-34BD-FC05-A6EC-8757D3C7EF81}"/>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89CDCCFC-AC78-D89F-80C7-8072F117D02D}"/>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8D5D884C-39C2-D115-C872-EE0C40A4725E}"/>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1DC1E79C-F32C-B939-AE6D-48F37197676B}"/>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7E5FF3A6-F53F-B79D-637D-7A082015BA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80B3BF4F-2504-7298-0A9B-45E625F3707C}"/>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6AF722E2-1C38-9280-C59B-F161F52A692D}"/>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22</a:t>
            </a:fld>
            <a:r>
              <a:rPr lang="pt-PT" sz="1000" dirty="0"/>
              <a:t> -</a:t>
            </a:r>
          </a:p>
        </p:txBody>
      </p:sp>
      <p:pic>
        <p:nvPicPr>
          <p:cNvPr id="20" name="Imagem 19">
            <a:extLst>
              <a:ext uri="{FF2B5EF4-FFF2-40B4-BE49-F238E27FC236}">
                <a16:creationId xmlns:a16="http://schemas.microsoft.com/office/drawing/2014/main" id="{F8820F07-9437-325F-BB9F-FE902B764939}"/>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4B6A5DD1-C790-AC5A-A2C0-8D17E4209B4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274A888B-D435-1040-7CB2-FA42376D6C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5" name="CaixaDeTexto 4">
            <a:extLst>
              <a:ext uri="{FF2B5EF4-FFF2-40B4-BE49-F238E27FC236}">
                <a16:creationId xmlns:a16="http://schemas.microsoft.com/office/drawing/2014/main" id="{A47BEDAF-2AFF-2857-09F5-E52D1DE3CC5B}"/>
              </a:ext>
            </a:extLst>
          </p:cNvPr>
          <p:cNvSpPr txBox="1"/>
          <p:nvPr/>
        </p:nvSpPr>
        <p:spPr>
          <a:xfrm>
            <a:off x="357683" y="1260335"/>
            <a:ext cx="8655050" cy="3747436"/>
          </a:xfrm>
          <a:prstGeom prst="rect">
            <a:avLst/>
          </a:prstGeom>
          <a:noFill/>
        </p:spPr>
        <p:txBody>
          <a:bodyPr wrap="square">
            <a:spAutoFit/>
          </a:bodyPr>
          <a:lstStyle/>
          <a:p>
            <a:pPr>
              <a:lnSpc>
                <a:spcPct val="150000"/>
              </a:lnSpc>
            </a:pPr>
            <a:r>
              <a:rPr lang="pt-PT" sz="1600" b="1" dirty="0" err="1">
                <a:solidFill>
                  <a:srgbClr val="CC9900"/>
                </a:solidFill>
              </a:rPr>
              <a:t>Week</a:t>
            </a:r>
            <a:r>
              <a:rPr lang="pt-PT" sz="1600" b="1" dirty="0">
                <a:solidFill>
                  <a:srgbClr val="CC9900"/>
                </a:solidFill>
              </a:rPr>
              <a:t> 13 (26 </a:t>
            </a:r>
            <a:r>
              <a:rPr lang="pt-PT" sz="1600" b="1" dirty="0" err="1">
                <a:solidFill>
                  <a:srgbClr val="CC9900"/>
                </a:solidFill>
              </a:rPr>
              <a:t>may</a:t>
            </a:r>
            <a:r>
              <a:rPr lang="pt-PT" sz="1600" b="1" dirty="0">
                <a:solidFill>
                  <a:srgbClr val="CC9900"/>
                </a:solidFill>
              </a:rPr>
              <a:t> - 8 </a:t>
            </a:r>
            <a:r>
              <a:rPr lang="pt-PT" sz="1600" b="1" dirty="0" err="1">
                <a:solidFill>
                  <a:srgbClr val="CC9900"/>
                </a:solidFill>
              </a:rPr>
              <a:t>june</a:t>
            </a:r>
            <a:r>
              <a:rPr lang="pt-PT" sz="1600" b="1" dirty="0">
                <a:solidFill>
                  <a:srgbClr val="CC9900"/>
                </a:solidFill>
              </a:rPr>
              <a:t>) – </a:t>
            </a:r>
            <a:r>
              <a:rPr lang="pt-PT" sz="1600" b="1" dirty="0" err="1">
                <a:solidFill>
                  <a:srgbClr val="CC9900"/>
                </a:solidFill>
              </a:rPr>
              <a:t>Work-session</a:t>
            </a:r>
            <a:endParaRPr lang="pt-PT" sz="1600" b="1" dirty="0">
              <a:solidFill>
                <a:srgbClr val="CC9900"/>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Prepare the presentation of the functional Proof of Concept (POC), with facial recognition, dashboard, and integrations working together.</a:t>
            </a:r>
          </a:p>
          <a:p>
            <a:pPr marL="285750" indent="-285750" algn="just">
              <a:lnSpc>
                <a:spcPct val="150000"/>
              </a:lnSpc>
              <a:buFont typeface="Arial" panose="020B0604020202020204" pitchFamily="34" charset="0"/>
              <a:buChar char="•"/>
            </a:pPr>
            <a:r>
              <a:rPr lang="en-US" sz="1600" dirty="0"/>
              <a:t>Conduct a general review with the supervisor to gather feedback.</a:t>
            </a:r>
          </a:p>
          <a:p>
            <a:pPr marL="285750" indent="-285750" algn="just">
              <a:lnSpc>
                <a:spcPct val="150000"/>
              </a:lnSpc>
              <a:buFont typeface="Arial" panose="020B0604020202020204" pitchFamily="34" charset="0"/>
              <a:buChar char="•"/>
            </a:pPr>
            <a:r>
              <a:rPr lang="en-US" sz="1600" dirty="0"/>
              <a:t>Start preparing for the final presentation and POC demonstration.</a:t>
            </a:r>
          </a:p>
          <a:p>
            <a:pPr marL="285750" indent="-285750" algn="just">
              <a:lnSpc>
                <a:spcPct val="150000"/>
              </a:lnSpc>
              <a:buFont typeface="Arial" panose="020B0604020202020204" pitchFamily="34" charset="0"/>
              <a:buChar char="•"/>
            </a:pPr>
            <a:r>
              <a:rPr lang="en-US" sz="1600" dirty="0"/>
              <a:t>Coordinate with the Product Design colleague (Bruna).</a:t>
            </a:r>
          </a:p>
          <a:p>
            <a:pPr algn="just">
              <a:lnSpc>
                <a:spcPct val="150000"/>
              </a:lnSpc>
            </a:pPr>
            <a:r>
              <a:rPr lang="pt-PT" sz="1600" b="1" dirty="0" err="1"/>
              <a:t>Deliverables</a:t>
            </a:r>
            <a:r>
              <a:rPr lang="pt-PT" sz="1600" b="1" dirty="0"/>
              <a:t>:</a:t>
            </a:r>
          </a:p>
          <a:p>
            <a:pPr marL="285750" indent="-285750" algn="just">
              <a:lnSpc>
                <a:spcPct val="150000"/>
              </a:lnSpc>
              <a:buFont typeface="Arial" panose="020B0604020202020204" pitchFamily="34" charset="0"/>
              <a:buChar char="•"/>
            </a:pPr>
            <a:r>
              <a:rPr lang="pt-PT" sz="1600" dirty="0"/>
              <a:t>POC </a:t>
            </a:r>
            <a:r>
              <a:rPr lang="pt-PT" sz="1600" dirty="0" err="1"/>
              <a:t>demonstration</a:t>
            </a:r>
            <a:r>
              <a:rPr lang="pt-PT" sz="1600" dirty="0"/>
              <a:t>.</a:t>
            </a:r>
          </a:p>
          <a:p>
            <a:pPr marL="285750" indent="-285750" algn="just">
              <a:lnSpc>
                <a:spcPct val="150000"/>
              </a:lnSpc>
              <a:buFont typeface="Arial" panose="020B0604020202020204" pitchFamily="34" charset="0"/>
              <a:buChar char="•"/>
            </a:pPr>
            <a:r>
              <a:rPr lang="en-US" sz="1600" dirty="0"/>
              <a:t>Feedback report and plan for corrections/improvements.</a:t>
            </a:r>
            <a:endParaRPr lang="pt-PT" sz="1600" dirty="0"/>
          </a:p>
        </p:txBody>
      </p:sp>
    </p:spTree>
    <p:extLst>
      <p:ext uri="{BB962C8B-B14F-4D97-AF65-F5344CB8AC3E}">
        <p14:creationId xmlns:p14="http://schemas.microsoft.com/office/powerpoint/2010/main" val="2233170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DC4D8-FE05-5674-7F04-7D6043CBF04F}"/>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F30E48BC-488F-37C3-1830-33C847EF1EF5}"/>
              </a:ext>
            </a:extLst>
          </p:cNvPr>
          <p:cNvSpPr txBox="1">
            <a:spLocks noChangeArrowheads="1"/>
          </p:cNvSpPr>
          <p:nvPr/>
        </p:nvSpPr>
        <p:spPr bwMode="auto">
          <a:xfrm>
            <a:off x="260350" y="376806"/>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051D3FAD-59DD-AE97-2751-7D6A8FD5AFB2}"/>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7604CE17-6EDC-60D4-57D9-52F76AF567EB}"/>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E4E041C1-03C9-EE36-8AB5-05A34EE29FA8}"/>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51F472A4-5D43-2E0F-64E6-DCFE49C95CAC}"/>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2B68564B-EB4C-0965-753D-9872F388F1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7CAF381A-E6CE-8C9C-0738-FCF6AFA9A4F3}"/>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D9F2F643-AB22-B70C-7B7D-1BA24D939EC3}"/>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23</a:t>
            </a:fld>
            <a:r>
              <a:rPr lang="pt-PT" sz="1000" dirty="0"/>
              <a:t> -</a:t>
            </a:r>
          </a:p>
        </p:txBody>
      </p:sp>
      <p:pic>
        <p:nvPicPr>
          <p:cNvPr id="20" name="Imagem 19">
            <a:extLst>
              <a:ext uri="{FF2B5EF4-FFF2-40B4-BE49-F238E27FC236}">
                <a16:creationId xmlns:a16="http://schemas.microsoft.com/office/drawing/2014/main" id="{04EC733E-A222-EF48-7233-FF21402A304B}"/>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6F8CC214-743D-F774-3896-1EFF457BB52C}"/>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07375D5B-6A58-A8DF-BFB8-ABE5B69705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Imagem 2">
            <a:extLst>
              <a:ext uri="{FF2B5EF4-FFF2-40B4-BE49-F238E27FC236}">
                <a16:creationId xmlns:a16="http://schemas.microsoft.com/office/drawing/2014/main" id="{70301188-6D6C-B5A0-B865-4F1DCB904B13}"/>
              </a:ext>
            </a:extLst>
          </p:cNvPr>
          <p:cNvPicPr>
            <a:picLocks noChangeAspect="1"/>
          </p:cNvPicPr>
          <p:nvPr/>
        </p:nvPicPr>
        <p:blipFill>
          <a:blip r:embed="rId7"/>
          <a:stretch>
            <a:fillRect/>
          </a:stretch>
        </p:blipFill>
        <p:spPr>
          <a:xfrm>
            <a:off x="679903" y="2317476"/>
            <a:ext cx="7784194" cy="2223047"/>
          </a:xfrm>
          <a:prstGeom prst="rect">
            <a:avLst/>
          </a:prstGeom>
        </p:spPr>
      </p:pic>
    </p:spTree>
    <p:extLst>
      <p:ext uri="{BB962C8B-B14F-4D97-AF65-F5344CB8AC3E}">
        <p14:creationId xmlns:p14="http://schemas.microsoft.com/office/powerpoint/2010/main" val="1985793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1B8E4-2522-9006-1B74-851CFE396315}"/>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2B8B1B3A-01A1-2670-73B4-E7CE941A8742}"/>
              </a:ext>
            </a:extLst>
          </p:cNvPr>
          <p:cNvSpPr txBox="1">
            <a:spLocks noChangeArrowheads="1"/>
          </p:cNvSpPr>
          <p:nvPr/>
        </p:nvSpPr>
        <p:spPr bwMode="auto">
          <a:xfrm>
            <a:off x="238125" y="343469"/>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9CBC1112-3AB7-BF77-90FF-57002ED8B5F2}"/>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8ACF6E09-9DA4-A32C-DD89-BEAF7026E7DE}"/>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B7804FE8-5DF2-9831-1FD1-5B2152C6C51F}"/>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BE261D16-044F-F79A-F3D7-18A2388E9E60}"/>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3C0D46D1-7F3F-BA69-D8AD-615CE416BC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660F6887-AAAF-C82C-8736-2DD25B85137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EEB24F1E-8DD0-D57D-F225-415AE1EBDE2E}"/>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24</a:t>
            </a:fld>
            <a:r>
              <a:rPr lang="pt-PT" sz="1000" dirty="0"/>
              <a:t> -</a:t>
            </a:r>
          </a:p>
        </p:txBody>
      </p:sp>
      <p:pic>
        <p:nvPicPr>
          <p:cNvPr id="20" name="Imagem 19">
            <a:extLst>
              <a:ext uri="{FF2B5EF4-FFF2-40B4-BE49-F238E27FC236}">
                <a16:creationId xmlns:a16="http://schemas.microsoft.com/office/drawing/2014/main" id="{4E183D12-7B3E-1C5F-F4D8-777FDB45481F}"/>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5CB7671B-0AA8-5B3F-D40B-1D37687F9C9A}"/>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4C294E2D-2796-40A8-7920-55DB067489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FD113C76-74D1-F15C-2155-B8A7CD97D57E}"/>
              </a:ext>
            </a:extLst>
          </p:cNvPr>
          <p:cNvSpPr txBox="1"/>
          <p:nvPr/>
        </p:nvSpPr>
        <p:spPr>
          <a:xfrm>
            <a:off x="285750" y="1192899"/>
            <a:ext cx="8655050" cy="3378104"/>
          </a:xfrm>
          <a:prstGeom prst="rect">
            <a:avLst/>
          </a:prstGeom>
          <a:noFill/>
        </p:spPr>
        <p:txBody>
          <a:bodyPr wrap="square">
            <a:spAutoFit/>
          </a:bodyPr>
          <a:lstStyle/>
          <a:p>
            <a:pPr algn="just">
              <a:lnSpc>
                <a:spcPct val="150000"/>
              </a:lnSpc>
            </a:pPr>
            <a:r>
              <a:rPr lang="pt-PT" sz="1600" b="1" dirty="0" err="1">
                <a:solidFill>
                  <a:schemeClr val="accent2">
                    <a:lumMod val="75000"/>
                  </a:schemeClr>
                </a:solidFill>
              </a:rPr>
              <a:t>Week</a:t>
            </a:r>
            <a:r>
              <a:rPr lang="pt-PT" sz="1600" b="1" dirty="0">
                <a:solidFill>
                  <a:schemeClr val="accent2">
                    <a:lumMod val="75000"/>
                  </a:schemeClr>
                </a:solidFill>
              </a:rPr>
              <a:t> 14 (2 </a:t>
            </a:r>
            <a:r>
              <a:rPr lang="pt-PT" sz="1600" b="1" dirty="0" err="1">
                <a:solidFill>
                  <a:schemeClr val="accent2">
                    <a:lumMod val="75000"/>
                  </a:schemeClr>
                </a:solidFill>
              </a:rPr>
              <a:t>june</a:t>
            </a:r>
            <a:r>
              <a:rPr lang="pt-PT" sz="1600" b="1" dirty="0">
                <a:solidFill>
                  <a:schemeClr val="accent2">
                    <a:lumMod val="75000"/>
                  </a:schemeClr>
                </a:solidFill>
              </a:rPr>
              <a:t> - 8 </a:t>
            </a:r>
            <a:r>
              <a:rPr lang="pt-PT" sz="1600" b="1" dirty="0" err="1">
                <a:solidFill>
                  <a:schemeClr val="accent2">
                    <a:lumMod val="75000"/>
                  </a:schemeClr>
                </a:solidFill>
              </a:rPr>
              <a:t>june</a:t>
            </a:r>
            <a:r>
              <a:rPr lang="pt-PT" sz="1600" b="1" dirty="0">
                <a:solidFill>
                  <a:schemeClr val="accent2">
                    <a:lumMod val="75000"/>
                  </a:schemeClr>
                </a:solidFill>
              </a:rPr>
              <a:t>) - POC </a:t>
            </a:r>
            <a:r>
              <a:rPr lang="pt-PT" sz="1600" b="1" dirty="0" err="1">
                <a:solidFill>
                  <a:schemeClr val="accent2">
                    <a:lumMod val="75000"/>
                  </a:schemeClr>
                </a:solidFill>
              </a:rPr>
              <a:t>Presentation</a:t>
            </a:r>
            <a:endParaRPr lang="pt-PT" sz="1600" b="1" dirty="0">
              <a:solidFill>
                <a:schemeClr val="accent2">
                  <a:lumMod val="75000"/>
                </a:schemeClr>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Present the functional Proof of Concept (POC), with facial recognition, dashboard, and integrations working together.</a:t>
            </a:r>
          </a:p>
          <a:p>
            <a:pPr marL="285750" indent="-285750" algn="just">
              <a:lnSpc>
                <a:spcPct val="150000"/>
              </a:lnSpc>
              <a:buFont typeface="Arial" panose="020B0604020202020204" pitchFamily="34" charset="0"/>
              <a:buChar char="•"/>
            </a:pPr>
            <a:r>
              <a:rPr lang="en-US" sz="1600" dirty="0"/>
              <a:t>Conduct a general review with the supervisor to gather feedback.</a:t>
            </a:r>
          </a:p>
          <a:p>
            <a:pPr marL="285750" indent="-285750" algn="just">
              <a:lnSpc>
                <a:spcPct val="150000"/>
              </a:lnSpc>
              <a:buFont typeface="Arial" panose="020B0604020202020204" pitchFamily="34" charset="0"/>
              <a:buChar char="•"/>
            </a:pPr>
            <a:r>
              <a:rPr lang="en-US" sz="1600" dirty="0"/>
              <a:t>Begin preparation for the final presentation.</a:t>
            </a:r>
          </a:p>
          <a:p>
            <a:pPr algn="just">
              <a:lnSpc>
                <a:spcPct val="150000"/>
              </a:lnSpc>
            </a:pPr>
            <a:r>
              <a:rPr lang="pt-PT" sz="1600" b="1" dirty="0" err="1"/>
              <a:t>Deliverables</a:t>
            </a:r>
            <a:r>
              <a:rPr lang="pt-PT" sz="1600" b="1" dirty="0"/>
              <a:t>:</a:t>
            </a:r>
          </a:p>
          <a:p>
            <a:pPr marL="285750" indent="-285750" algn="just">
              <a:lnSpc>
                <a:spcPct val="150000"/>
              </a:lnSpc>
              <a:buFont typeface="Arial" panose="020B0604020202020204" pitchFamily="34" charset="0"/>
              <a:buChar char="•"/>
            </a:pPr>
            <a:r>
              <a:rPr lang="pt-PT" sz="1600" dirty="0" err="1"/>
              <a:t>Full</a:t>
            </a:r>
            <a:r>
              <a:rPr lang="pt-PT" sz="1600" dirty="0"/>
              <a:t> POC </a:t>
            </a:r>
            <a:r>
              <a:rPr lang="pt-PT" sz="1600" dirty="0" err="1"/>
              <a:t>presentation</a:t>
            </a:r>
            <a:r>
              <a:rPr lang="pt-PT" sz="1600" dirty="0"/>
              <a:t>.</a:t>
            </a:r>
          </a:p>
          <a:p>
            <a:pPr marL="285750" indent="-285750" algn="just">
              <a:lnSpc>
                <a:spcPct val="150000"/>
              </a:lnSpc>
              <a:buFont typeface="Arial" panose="020B0604020202020204" pitchFamily="34" charset="0"/>
              <a:buChar char="•"/>
            </a:pPr>
            <a:r>
              <a:rPr lang="en-US" sz="1600" dirty="0"/>
              <a:t>Feedback report and improvement plan for the final presentation.</a:t>
            </a:r>
            <a:endParaRPr lang="pt-PT" sz="1600" dirty="0"/>
          </a:p>
        </p:txBody>
      </p:sp>
    </p:spTree>
    <p:extLst>
      <p:ext uri="{BB962C8B-B14F-4D97-AF65-F5344CB8AC3E}">
        <p14:creationId xmlns:p14="http://schemas.microsoft.com/office/powerpoint/2010/main" val="3746303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735A0-3E9B-8F11-23F4-99757C9A634F}"/>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06F25752-6D9D-1655-7CC3-D419F1F4FB06}"/>
              </a:ext>
            </a:extLst>
          </p:cNvPr>
          <p:cNvSpPr txBox="1">
            <a:spLocks noChangeArrowheads="1"/>
          </p:cNvSpPr>
          <p:nvPr/>
        </p:nvSpPr>
        <p:spPr bwMode="auto">
          <a:xfrm>
            <a:off x="238125" y="343469"/>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7E193564-C2DA-FF9E-E7AD-354222EE3D52}"/>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8C1F902C-A425-3138-FF04-520D0E1ED7C1}"/>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25993823-BE9B-E8B9-1DA5-E6B1E8108BA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87397B90-0BCF-F599-AB71-A57E9EA705EB}"/>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89527D14-FECD-5AD5-E933-E9E85636D8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D24D45B0-8913-D1AF-D68C-02E2AF478A56}"/>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B321FC32-4628-99AD-6E59-B2461B8ACB32}"/>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25</a:t>
            </a:fld>
            <a:r>
              <a:rPr lang="pt-PT" sz="1000" dirty="0"/>
              <a:t> -</a:t>
            </a:r>
          </a:p>
        </p:txBody>
      </p:sp>
      <p:pic>
        <p:nvPicPr>
          <p:cNvPr id="20" name="Imagem 19">
            <a:extLst>
              <a:ext uri="{FF2B5EF4-FFF2-40B4-BE49-F238E27FC236}">
                <a16:creationId xmlns:a16="http://schemas.microsoft.com/office/drawing/2014/main" id="{E9F24583-A27D-4730-AB92-410F92CC0294}"/>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B06C53DE-6DB4-9E42-9969-13DF7E40A761}"/>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EC38F7B4-7A47-5D40-1789-86DC394564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4" name="Imagem 3">
            <a:extLst>
              <a:ext uri="{FF2B5EF4-FFF2-40B4-BE49-F238E27FC236}">
                <a16:creationId xmlns:a16="http://schemas.microsoft.com/office/drawing/2014/main" id="{2F951FCF-573C-C6D6-429A-DB264C51E1B7}"/>
              </a:ext>
            </a:extLst>
          </p:cNvPr>
          <p:cNvPicPr>
            <a:picLocks noChangeAspect="1"/>
          </p:cNvPicPr>
          <p:nvPr/>
        </p:nvPicPr>
        <p:blipFill>
          <a:blip r:embed="rId7"/>
          <a:stretch>
            <a:fillRect/>
          </a:stretch>
        </p:blipFill>
        <p:spPr>
          <a:xfrm>
            <a:off x="681808" y="2313482"/>
            <a:ext cx="7780384" cy="2231036"/>
          </a:xfrm>
          <a:prstGeom prst="rect">
            <a:avLst/>
          </a:prstGeom>
        </p:spPr>
      </p:pic>
    </p:spTree>
    <p:extLst>
      <p:ext uri="{BB962C8B-B14F-4D97-AF65-F5344CB8AC3E}">
        <p14:creationId xmlns:p14="http://schemas.microsoft.com/office/powerpoint/2010/main" val="2227049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08269-8667-BD1C-87E7-4C17A51C48A1}"/>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0CBD3E7F-8D34-D68B-901C-3DDADE995290}"/>
              </a:ext>
            </a:extLst>
          </p:cNvPr>
          <p:cNvSpPr txBox="1">
            <a:spLocks noChangeArrowheads="1"/>
          </p:cNvSpPr>
          <p:nvPr/>
        </p:nvSpPr>
        <p:spPr bwMode="auto">
          <a:xfrm>
            <a:off x="260349" y="382587"/>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30383E9D-AF5C-763A-AC5A-8643E5B1C653}"/>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0561876E-458D-C5D0-4AFB-63B9769B6829}"/>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6596BDDF-E0DF-F4CA-AEEC-650F70D9E936}"/>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F0E4745B-1032-2DED-F55A-7AF88AE06E9A}"/>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AA3D2F69-FCF4-EC02-2062-9AD78AAF3B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906567BC-29A9-3D19-38AE-E0744D23C13E}"/>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D97AE9BF-1A9B-B57B-00B3-3A543A1C2FBE}"/>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26</a:t>
            </a:fld>
            <a:r>
              <a:rPr lang="pt-PT" sz="1000" dirty="0"/>
              <a:t> -</a:t>
            </a:r>
          </a:p>
        </p:txBody>
      </p:sp>
      <p:pic>
        <p:nvPicPr>
          <p:cNvPr id="20" name="Imagem 19">
            <a:extLst>
              <a:ext uri="{FF2B5EF4-FFF2-40B4-BE49-F238E27FC236}">
                <a16:creationId xmlns:a16="http://schemas.microsoft.com/office/drawing/2014/main" id="{3F243EA3-7E57-CE65-1066-184EA9AD004F}"/>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B7A9D869-8085-199D-6AD5-F01B7EFB221C}"/>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BBB282C5-27D6-3C24-6683-0E3EF2750A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30EE3A3F-6052-82B7-1D7C-FFCFC5C18864}"/>
              </a:ext>
            </a:extLst>
          </p:cNvPr>
          <p:cNvSpPr txBox="1"/>
          <p:nvPr/>
        </p:nvSpPr>
        <p:spPr>
          <a:xfrm>
            <a:off x="277812" y="1236457"/>
            <a:ext cx="8588375" cy="3378104"/>
          </a:xfrm>
          <a:prstGeom prst="rect">
            <a:avLst/>
          </a:prstGeom>
          <a:noFill/>
        </p:spPr>
        <p:txBody>
          <a:bodyPr wrap="square">
            <a:spAutoFit/>
          </a:bodyPr>
          <a:lstStyle/>
          <a:p>
            <a:pPr algn="just">
              <a:lnSpc>
                <a:spcPct val="150000"/>
              </a:lnSpc>
            </a:pPr>
            <a:r>
              <a:rPr lang="pt-PT" sz="1600" b="1" dirty="0" err="1">
                <a:solidFill>
                  <a:schemeClr val="accent2">
                    <a:lumMod val="75000"/>
                  </a:schemeClr>
                </a:solidFill>
              </a:rPr>
              <a:t>Week</a:t>
            </a:r>
            <a:r>
              <a:rPr lang="pt-PT" sz="1600" b="1" dirty="0">
                <a:solidFill>
                  <a:schemeClr val="accent2">
                    <a:lumMod val="75000"/>
                  </a:schemeClr>
                </a:solidFill>
              </a:rPr>
              <a:t> 15 (9-15 </a:t>
            </a:r>
            <a:r>
              <a:rPr lang="pt-PT" sz="1600" b="1" dirty="0" err="1">
                <a:solidFill>
                  <a:schemeClr val="accent2">
                    <a:lumMod val="75000"/>
                  </a:schemeClr>
                </a:solidFill>
              </a:rPr>
              <a:t>june</a:t>
            </a:r>
            <a:r>
              <a:rPr lang="pt-PT" sz="1600" b="1" dirty="0">
                <a:solidFill>
                  <a:schemeClr val="accent2">
                    <a:lumMod val="75000"/>
                  </a:schemeClr>
                </a:solidFill>
              </a:rPr>
              <a:t>) - </a:t>
            </a:r>
            <a:r>
              <a:rPr lang="pt-PT" sz="1600" b="1" dirty="0" err="1">
                <a:solidFill>
                  <a:schemeClr val="accent2">
                    <a:lumMod val="75000"/>
                  </a:schemeClr>
                </a:solidFill>
              </a:rPr>
              <a:t>Report</a:t>
            </a:r>
            <a:r>
              <a:rPr lang="pt-PT" sz="1600" b="1" dirty="0">
                <a:solidFill>
                  <a:schemeClr val="accent2">
                    <a:lumMod val="75000"/>
                  </a:schemeClr>
                </a:solidFill>
              </a:rPr>
              <a:t> and </a:t>
            </a:r>
            <a:r>
              <a:rPr lang="pt-PT" sz="1600" b="1" dirty="0" err="1">
                <a:solidFill>
                  <a:schemeClr val="accent2">
                    <a:lumMod val="75000"/>
                  </a:schemeClr>
                </a:solidFill>
              </a:rPr>
              <a:t>Codebase</a:t>
            </a:r>
            <a:endParaRPr lang="pt-PT" sz="1600" b="1" dirty="0">
              <a:solidFill>
                <a:schemeClr val="accent2">
                  <a:lumMod val="75000"/>
                </a:schemeClr>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Implement corrections and improvements identified during the previous week’s review.</a:t>
            </a:r>
          </a:p>
          <a:p>
            <a:pPr marL="285750" indent="-285750" algn="just">
              <a:lnSpc>
                <a:spcPct val="150000"/>
              </a:lnSpc>
              <a:buFont typeface="Arial" panose="020B0604020202020204" pitchFamily="34" charset="0"/>
              <a:buChar char="•"/>
            </a:pPr>
            <a:r>
              <a:rPr lang="en-US" sz="1600" dirty="0"/>
              <a:t>Conduct final robustness and performance tests (stress tests, if applicable).</a:t>
            </a:r>
          </a:p>
          <a:p>
            <a:pPr marL="285750" indent="-285750" algn="just">
              <a:lnSpc>
                <a:spcPct val="150000"/>
              </a:lnSpc>
              <a:buFont typeface="Arial" panose="020B0604020202020204" pitchFamily="34" charset="0"/>
              <a:buChar char="•"/>
            </a:pPr>
            <a:r>
              <a:rPr lang="fr-FR" sz="1600" dirty="0" err="1"/>
              <a:t>Finalize</a:t>
            </a:r>
            <a:r>
              <a:rPr lang="fr-FR" sz="1600" dirty="0"/>
              <a:t> project documentation (Installation Manual, User Guide, </a:t>
            </a:r>
            <a:r>
              <a:rPr lang="fr-FR" sz="1600" dirty="0" err="1"/>
              <a:t>Swagger</a:t>
            </a:r>
            <a:r>
              <a:rPr lang="fr-FR" sz="1600" dirty="0"/>
              <a:t> API documentation).</a:t>
            </a:r>
          </a:p>
          <a:p>
            <a:pPr marL="285750" indent="-285750" algn="just">
              <a:lnSpc>
                <a:spcPct val="150000"/>
              </a:lnSpc>
              <a:buFont typeface="Arial" panose="020B0604020202020204" pitchFamily="34" charset="0"/>
              <a:buChar char="•"/>
            </a:pPr>
            <a:r>
              <a:rPr lang="en-US" sz="1600" dirty="0"/>
              <a:t>Complete the documentation for the final checkpoint.</a:t>
            </a:r>
          </a:p>
          <a:p>
            <a:pPr algn="just">
              <a:lnSpc>
                <a:spcPct val="150000"/>
              </a:lnSpc>
            </a:pPr>
            <a:r>
              <a:rPr lang="pt-PT" sz="1600" b="1" dirty="0" err="1"/>
              <a:t>Deliverables</a:t>
            </a:r>
            <a:r>
              <a:rPr lang="pt-PT" sz="1600" b="1" dirty="0"/>
              <a:t>:</a:t>
            </a:r>
          </a:p>
          <a:p>
            <a:pPr marL="285750" indent="-285750" algn="just">
              <a:lnSpc>
                <a:spcPct val="150000"/>
              </a:lnSpc>
              <a:buFont typeface="Arial" panose="020B0604020202020204" pitchFamily="34" charset="0"/>
              <a:buChar char="•"/>
            </a:pPr>
            <a:r>
              <a:rPr lang="en-US" sz="1600" dirty="0"/>
              <a:t>Final (or near-final) version of the system, with all modules integrated.</a:t>
            </a:r>
          </a:p>
          <a:p>
            <a:pPr marL="285750" indent="-285750" algn="just">
              <a:lnSpc>
                <a:spcPct val="150000"/>
              </a:lnSpc>
              <a:buFont typeface="Arial" panose="020B0604020202020204" pitchFamily="34" charset="0"/>
              <a:buChar char="•"/>
            </a:pPr>
            <a:r>
              <a:rPr lang="en-US" sz="1600" dirty="0"/>
              <a:t>Complete and organized documentation for submission.</a:t>
            </a:r>
            <a:endParaRPr lang="pt-PT" sz="1600" dirty="0"/>
          </a:p>
        </p:txBody>
      </p:sp>
    </p:spTree>
    <p:extLst>
      <p:ext uri="{BB962C8B-B14F-4D97-AF65-F5344CB8AC3E}">
        <p14:creationId xmlns:p14="http://schemas.microsoft.com/office/powerpoint/2010/main" val="4079348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14EA9-77BB-DDAF-0458-DA49B8C29074}"/>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FED5F323-6832-CF06-8B11-FECD0BB14C3F}"/>
              </a:ext>
            </a:extLst>
          </p:cNvPr>
          <p:cNvSpPr txBox="1">
            <a:spLocks noChangeArrowheads="1"/>
          </p:cNvSpPr>
          <p:nvPr/>
        </p:nvSpPr>
        <p:spPr bwMode="auto">
          <a:xfrm>
            <a:off x="260349" y="382587"/>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23BDAF3A-6531-EBE2-64C1-09469970C63A}"/>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437B0163-2C6C-25DC-11FB-1848AB6326CD}"/>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33D9755D-C4C5-ABBC-3D5D-2D2007784198}"/>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D67809E4-1729-A8B1-DD03-84E5E7FA2C6E}"/>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D3056E9C-757E-E9E5-669F-161507E11C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0E5C9F43-36FA-1B58-1388-E9DD5443E683}"/>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ADFE1F80-1510-0F76-7A82-9D910D320BD2}"/>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27</a:t>
            </a:fld>
            <a:r>
              <a:rPr lang="pt-PT" sz="1000" dirty="0"/>
              <a:t> -</a:t>
            </a:r>
          </a:p>
        </p:txBody>
      </p:sp>
      <p:pic>
        <p:nvPicPr>
          <p:cNvPr id="20" name="Imagem 19">
            <a:extLst>
              <a:ext uri="{FF2B5EF4-FFF2-40B4-BE49-F238E27FC236}">
                <a16:creationId xmlns:a16="http://schemas.microsoft.com/office/drawing/2014/main" id="{B8EDB2F1-62EE-0514-345B-F53596DB4680}"/>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ADDC4E3E-1D54-473F-1248-2385738D36F2}"/>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D287474C-3AE4-A8F1-A3E0-951046EF55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4" name="Imagem 3">
            <a:extLst>
              <a:ext uri="{FF2B5EF4-FFF2-40B4-BE49-F238E27FC236}">
                <a16:creationId xmlns:a16="http://schemas.microsoft.com/office/drawing/2014/main" id="{13218B66-37EE-2474-8F09-D9FD003311C2}"/>
              </a:ext>
            </a:extLst>
          </p:cNvPr>
          <p:cNvPicPr>
            <a:picLocks noChangeAspect="1"/>
          </p:cNvPicPr>
          <p:nvPr/>
        </p:nvPicPr>
        <p:blipFill>
          <a:blip r:embed="rId7"/>
          <a:stretch>
            <a:fillRect/>
          </a:stretch>
        </p:blipFill>
        <p:spPr>
          <a:xfrm>
            <a:off x="721813" y="2180574"/>
            <a:ext cx="7700374" cy="2496852"/>
          </a:xfrm>
          <a:prstGeom prst="rect">
            <a:avLst/>
          </a:prstGeom>
        </p:spPr>
      </p:pic>
    </p:spTree>
    <p:extLst>
      <p:ext uri="{BB962C8B-B14F-4D97-AF65-F5344CB8AC3E}">
        <p14:creationId xmlns:p14="http://schemas.microsoft.com/office/powerpoint/2010/main" val="1184743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85905-D6EF-13DD-64F2-6F21688DF6B8}"/>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EA869AE5-3518-E03E-B754-B37A9EE2C657}"/>
              </a:ext>
            </a:extLst>
          </p:cNvPr>
          <p:cNvSpPr txBox="1">
            <a:spLocks noChangeArrowheads="1"/>
          </p:cNvSpPr>
          <p:nvPr/>
        </p:nvSpPr>
        <p:spPr bwMode="auto">
          <a:xfrm>
            <a:off x="260350" y="354397"/>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7A58D028-D1C5-FD9B-FFFB-F37FA356009A}"/>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CE581D1A-24C0-F91F-6755-1B14AB464974}"/>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88871345-CCC6-5EC0-E988-8C3BF1B7EC88}"/>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1D0F574D-4DB1-F6D8-2D57-FF251504DDFB}"/>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27A35558-1F65-57AE-9FF3-3C528F620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BEEBDBA1-D99D-B699-F123-568E17509D5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DA385CD2-FFC4-6A49-0BC8-4494D0A4515D}"/>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28</a:t>
            </a:fld>
            <a:r>
              <a:rPr lang="pt-PT" sz="1000" dirty="0"/>
              <a:t> -</a:t>
            </a:r>
          </a:p>
        </p:txBody>
      </p:sp>
      <p:pic>
        <p:nvPicPr>
          <p:cNvPr id="20" name="Imagem 19">
            <a:extLst>
              <a:ext uri="{FF2B5EF4-FFF2-40B4-BE49-F238E27FC236}">
                <a16:creationId xmlns:a16="http://schemas.microsoft.com/office/drawing/2014/main" id="{A4AD73E0-92C6-811D-2831-58F0D6CC81F6}"/>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2511AE10-1289-245C-0517-5D6D78DBE1E2}"/>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83580C76-26AB-3D73-BF2A-A0AF3A4DEF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5DF9355F-15D3-632C-EA20-3547170DA4F9}"/>
              </a:ext>
            </a:extLst>
          </p:cNvPr>
          <p:cNvSpPr txBox="1"/>
          <p:nvPr/>
        </p:nvSpPr>
        <p:spPr>
          <a:xfrm>
            <a:off x="250825" y="1212438"/>
            <a:ext cx="3711575" cy="4486100"/>
          </a:xfrm>
          <a:prstGeom prst="rect">
            <a:avLst/>
          </a:prstGeom>
          <a:noFill/>
        </p:spPr>
        <p:txBody>
          <a:bodyPr wrap="square">
            <a:spAutoFit/>
          </a:bodyPr>
          <a:lstStyle/>
          <a:p>
            <a:pPr algn="just">
              <a:lnSpc>
                <a:spcPct val="150000"/>
              </a:lnSpc>
            </a:pPr>
            <a:r>
              <a:rPr lang="pt-PT" sz="1600" b="1" dirty="0" err="1">
                <a:solidFill>
                  <a:schemeClr val="accent2">
                    <a:lumMod val="75000"/>
                  </a:schemeClr>
                </a:solidFill>
              </a:rPr>
              <a:t>Week</a:t>
            </a:r>
            <a:r>
              <a:rPr lang="pt-PT" sz="1600" b="1" dirty="0">
                <a:solidFill>
                  <a:schemeClr val="accent2">
                    <a:lumMod val="75000"/>
                  </a:schemeClr>
                </a:solidFill>
              </a:rPr>
              <a:t> 16 (16-22 </a:t>
            </a:r>
            <a:r>
              <a:rPr lang="pt-PT" sz="1600" b="1" dirty="0" err="1">
                <a:solidFill>
                  <a:schemeClr val="accent2">
                    <a:lumMod val="75000"/>
                  </a:schemeClr>
                </a:solidFill>
              </a:rPr>
              <a:t>june</a:t>
            </a:r>
            <a:r>
              <a:rPr lang="pt-PT" sz="1600" b="1" dirty="0">
                <a:solidFill>
                  <a:schemeClr val="accent2">
                    <a:lumMod val="75000"/>
                  </a:schemeClr>
                </a:solidFill>
              </a:rPr>
              <a:t>) - Final </a:t>
            </a:r>
            <a:r>
              <a:rPr lang="pt-PT" sz="1600" b="1" dirty="0" err="1">
                <a:solidFill>
                  <a:schemeClr val="accent2">
                    <a:lumMod val="75000"/>
                  </a:schemeClr>
                </a:solidFill>
              </a:rPr>
              <a:t>Presentation</a:t>
            </a:r>
            <a:endParaRPr lang="pt-PT" sz="1600" b="1" dirty="0">
              <a:solidFill>
                <a:schemeClr val="accent2">
                  <a:lumMod val="75000"/>
                </a:schemeClr>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Deliver the final project presentation (live demo, slides with results and conclusions).</a:t>
            </a:r>
          </a:p>
          <a:p>
            <a:pPr marL="285750" indent="-285750" algn="just">
              <a:lnSpc>
                <a:spcPct val="150000"/>
              </a:lnSpc>
              <a:buFont typeface="Arial" panose="020B0604020202020204" pitchFamily="34" charset="0"/>
              <a:buChar char="•"/>
            </a:pPr>
            <a:r>
              <a:rPr lang="en-US" sz="1600" dirty="0"/>
              <a:t>Submit the final report and all required materials (code, documentation, etc.).</a:t>
            </a:r>
          </a:p>
          <a:p>
            <a:pPr algn="just">
              <a:lnSpc>
                <a:spcPct val="150000"/>
              </a:lnSpc>
            </a:pPr>
            <a:r>
              <a:rPr lang="pt-PT" sz="1600" b="1" dirty="0" err="1"/>
              <a:t>Deliverables</a:t>
            </a:r>
            <a:r>
              <a:rPr lang="pt-PT" sz="1600" b="1" dirty="0"/>
              <a:t>:</a:t>
            </a:r>
          </a:p>
          <a:p>
            <a:pPr marL="285750" indent="-285750" algn="just">
              <a:lnSpc>
                <a:spcPct val="150000"/>
              </a:lnSpc>
              <a:buFont typeface="Arial" panose="020B0604020202020204" pitchFamily="34" charset="0"/>
              <a:buChar char="•"/>
            </a:pPr>
            <a:r>
              <a:rPr lang="pt-PT" sz="1600" dirty="0"/>
              <a:t>Final </a:t>
            </a:r>
            <a:r>
              <a:rPr lang="pt-PT" sz="1600" dirty="0" err="1"/>
              <a:t>presentation</a:t>
            </a:r>
            <a:r>
              <a:rPr lang="pt-PT" sz="1600" dirty="0"/>
              <a:t> (slides, demo).</a:t>
            </a:r>
          </a:p>
          <a:p>
            <a:pPr marL="285750" indent="-285750" algn="just">
              <a:lnSpc>
                <a:spcPct val="150000"/>
              </a:lnSpc>
              <a:buFont typeface="Arial" panose="020B0604020202020204" pitchFamily="34" charset="0"/>
              <a:buChar char="•"/>
            </a:pPr>
            <a:r>
              <a:rPr lang="en-US" sz="1600" dirty="0"/>
              <a:t>Submission of all project artifacts (repository, documentation, user manual).</a:t>
            </a:r>
            <a:endParaRPr lang="pt-PT" sz="1600" dirty="0"/>
          </a:p>
        </p:txBody>
      </p:sp>
      <p:pic>
        <p:nvPicPr>
          <p:cNvPr id="4" name="Imagem 3">
            <a:extLst>
              <a:ext uri="{FF2B5EF4-FFF2-40B4-BE49-F238E27FC236}">
                <a16:creationId xmlns:a16="http://schemas.microsoft.com/office/drawing/2014/main" id="{B1FBEE8F-22F3-265E-8142-06BC24612969}"/>
              </a:ext>
            </a:extLst>
          </p:cNvPr>
          <p:cNvPicPr>
            <a:picLocks noChangeAspect="1"/>
          </p:cNvPicPr>
          <p:nvPr/>
        </p:nvPicPr>
        <p:blipFill>
          <a:blip r:embed="rId7"/>
          <a:stretch>
            <a:fillRect/>
          </a:stretch>
        </p:blipFill>
        <p:spPr>
          <a:xfrm>
            <a:off x="4225560" y="3121377"/>
            <a:ext cx="4667615" cy="1123607"/>
          </a:xfrm>
          <a:prstGeom prst="rect">
            <a:avLst/>
          </a:prstGeom>
        </p:spPr>
      </p:pic>
    </p:spTree>
    <p:extLst>
      <p:ext uri="{BB962C8B-B14F-4D97-AF65-F5344CB8AC3E}">
        <p14:creationId xmlns:p14="http://schemas.microsoft.com/office/powerpoint/2010/main" val="1628075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909CA-CD21-D8BB-2617-FBE483E6C2FD}"/>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CD5D504E-1983-F079-EE90-7FBADB7DE492}"/>
              </a:ext>
            </a:extLst>
          </p:cNvPr>
          <p:cNvSpPr txBox="1">
            <a:spLocks noChangeArrowheads="1"/>
          </p:cNvSpPr>
          <p:nvPr/>
        </p:nvSpPr>
        <p:spPr bwMode="auto">
          <a:xfrm>
            <a:off x="260350" y="354397"/>
            <a:ext cx="6981825" cy="461665"/>
          </a:xfrm>
          <a:prstGeom prst="rect">
            <a:avLst/>
          </a:prstGeom>
          <a:noFill/>
          <a:ln w="9525">
            <a:noFill/>
            <a:miter lim="800000"/>
            <a:headEnd/>
            <a:tailEnd/>
          </a:ln>
          <a:effectLst/>
        </p:spPr>
        <p:txBody>
          <a:bodyPr>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5. </a:t>
            </a:r>
            <a:r>
              <a:rPr lang="pt-PT" sz="2400" b="1" dirty="0" err="1">
                <a:effectLst>
                  <a:outerShdw blurRad="38100" dist="38100" dir="2700000" algn="tl">
                    <a:srgbClr val="C0C0C0"/>
                  </a:outerShdw>
                </a:effectLst>
                <a:latin typeface="Arial" panose="020B0604020202020204" pitchFamily="34" charset="0"/>
                <a:cs typeface="Arial" panose="020B0604020202020204" pitchFamily="34" charset="0"/>
              </a:rPr>
              <a:t>Risks</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and </a:t>
            </a:r>
            <a:r>
              <a:rPr lang="pt-PT" sz="2400" b="1" dirty="0" err="1">
                <a:effectLst>
                  <a:outerShdw blurRad="38100" dist="38100" dir="2700000" algn="tl">
                    <a:srgbClr val="C0C0C0"/>
                  </a:outerShdw>
                </a:effectLst>
                <a:latin typeface="Arial" panose="020B0604020202020204" pitchFamily="34" charset="0"/>
                <a:cs typeface="Arial" panose="020B0604020202020204" pitchFamily="34" charset="0"/>
              </a:rPr>
              <a:t>Mitigations</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DA36F4BB-1EC9-1EC3-5CFD-4F9C94453E43}"/>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D5E01215-BCCC-035C-6061-E17C8EDBEC73}"/>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A158BEE6-CDEE-61F6-BA2D-725D4E36DBA5}"/>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2374CE25-18A4-DDB9-8201-3B6FD9A5BDBC}"/>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6D9B85B7-CBEE-A435-2224-955C6D2169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C7681FC4-BCD7-FF53-D1DA-37D66190F8B6}"/>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F26B2520-B9A9-3CDB-5775-7F4164AC7D58}"/>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29</a:t>
            </a:fld>
            <a:r>
              <a:rPr lang="pt-PT" sz="1000" dirty="0"/>
              <a:t> -</a:t>
            </a:r>
          </a:p>
        </p:txBody>
      </p:sp>
      <p:pic>
        <p:nvPicPr>
          <p:cNvPr id="20" name="Imagem 19">
            <a:extLst>
              <a:ext uri="{FF2B5EF4-FFF2-40B4-BE49-F238E27FC236}">
                <a16:creationId xmlns:a16="http://schemas.microsoft.com/office/drawing/2014/main" id="{A83581FF-2BB4-0836-4394-3D051A621D9B}"/>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2C422002-A1C4-27DF-0297-386BF62DC4BC}"/>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FDE389DB-BFA4-0475-FFD2-E6ED7C1AC4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6" name="Rectangle 1">
            <a:extLst>
              <a:ext uri="{FF2B5EF4-FFF2-40B4-BE49-F238E27FC236}">
                <a16:creationId xmlns:a16="http://schemas.microsoft.com/office/drawing/2014/main" id="{9B897B22-FE5D-1A50-7472-895D684EAD1D}"/>
              </a:ext>
            </a:extLst>
          </p:cNvPr>
          <p:cNvSpPr>
            <a:spLocks noChangeArrowheads="1"/>
          </p:cNvSpPr>
          <p:nvPr/>
        </p:nvSpPr>
        <p:spPr bwMode="auto">
          <a:xfrm rot="10800000" flipV="1">
            <a:off x="250825" y="1185950"/>
            <a:ext cx="8780463" cy="44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1600" b="1" i="0" u="none" strike="noStrike" cap="none" normalizeH="0" baseline="0" dirty="0">
                <a:ln>
                  <a:noFill/>
                </a:ln>
                <a:solidFill>
                  <a:srgbClr val="0070C0"/>
                </a:solidFill>
                <a:effectLst/>
              </a:rPr>
              <a:t>Technical Risk in Facial Recognition</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Description: Low accuracy or slow algorithm performance.</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Mitigation: Use reliable libraries (e.g., TensorFlow Lite), test early, and fine-tune parameters.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1600" b="1" i="0" u="none" strike="noStrike" cap="none" normalizeH="0" baseline="0" dirty="0">
                <a:ln>
                  <a:noFill/>
                </a:ln>
                <a:solidFill>
                  <a:srgbClr val="0070C0"/>
                </a:solidFill>
                <a:effectLst/>
              </a:rPr>
              <a:t>Hardware Integration (Raspberry Pi)</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Description: Issues with drivers, camera, or communication between components.</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Mitigation: Test from the beginning, follow official documentation, and have a backup plan.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1600" b="1" i="0" u="none" strike="noStrike" cap="none" normalizeH="0" baseline="0" dirty="0">
                <a:ln>
                  <a:noFill/>
                </a:ln>
                <a:solidFill>
                  <a:srgbClr val="0070C0"/>
                </a:solidFill>
                <a:effectLst/>
              </a:rPr>
              <a:t>Data Security and Privacy</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Description: Facial data leaks or authentication failures.</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Mitigation: Use encryption, validate API security, and perform vulnerability testing.</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1600" b="1" i="0" u="none" strike="noStrike" cap="none" normalizeH="0" baseline="0" dirty="0">
                <a:ln>
                  <a:noFill/>
                </a:ln>
                <a:solidFill>
                  <a:srgbClr val="0070C0"/>
                </a:solidFill>
                <a:effectLst/>
              </a:rPr>
              <a:t>Integration with External Services (Webhooks, Zapier, Discord)</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Description: Communication failures or incompatibilities.</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Mitigation: Test in a controlled environment and thoroughly document the APIs.</a:t>
            </a:r>
            <a:endParaRPr kumimoji="0" lang="pt-PT" altLang="pt-PT" sz="1600" i="0" u="none" strike="noStrike" cap="none" normalizeH="0" baseline="0" dirty="0">
              <a:ln>
                <a:noFill/>
              </a:ln>
              <a:effectLst/>
            </a:endParaRPr>
          </a:p>
        </p:txBody>
      </p:sp>
    </p:spTree>
    <p:extLst>
      <p:ext uri="{BB962C8B-B14F-4D97-AF65-F5344CB8AC3E}">
        <p14:creationId xmlns:p14="http://schemas.microsoft.com/office/powerpoint/2010/main" val="2496873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7AAC7-78B8-5885-FEBF-B2F9DC783780}"/>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6E77E197-15BD-FD70-E33F-A098F5FB7C87}"/>
              </a:ext>
            </a:extLst>
          </p:cNvPr>
          <p:cNvSpPr txBox="1">
            <a:spLocks noChangeArrowheads="1"/>
          </p:cNvSpPr>
          <p:nvPr/>
        </p:nvSpPr>
        <p:spPr bwMode="auto">
          <a:xfrm>
            <a:off x="260350" y="316163"/>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a:cs typeface="Arial"/>
              </a:rPr>
              <a:t>1. </a:t>
            </a:r>
            <a:r>
              <a:rPr lang="pt-PT" sz="2400" b="1" dirty="0">
                <a:latin typeface="Arial" panose="020B0604020202020204" pitchFamily="34" charset="0"/>
                <a:cs typeface="Arial" panose="020B0604020202020204" pitchFamily="34" charset="0"/>
              </a:rPr>
              <a:t>Introduction</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9C2C3820-C173-9320-E642-9AB8AA82CD94}"/>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74AC7731-D646-895A-0558-D5F84E2629F2}"/>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12" name="CaixaDeTexto 11">
            <a:extLst>
              <a:ext uri="{FF2B5EF4-FFF2-40B4-BE49-F238E27FC236}">
                <a16:creationId xmlns:a16="http://schemas.microsoft.com/office/drawing/2014/main" id="{BE60E7AE-67C7-BFC9-7B4E-A42AD502D048}"/>
              </a:ext>
            </a:extLst>
          </p:cNvPr>
          <p:cNvSpPr txBox="1"/>
          <p:nvPr/>
        </p:nvSpPr>
        <p:spPr>
          <a:xfrm>
            <a:off x="233362" y="1175511"/>
            <a:ext cx="8677275" cy="4486100"/>
          </a:xfrm>
          <a:prstGeom prst="rect">
            <a:avLst/>
          </a:prstGeom>
          <a:noFill/>
          <a:ln>
            <a:noFill/>
          </a:ln>
        </p:spPr>
        <p:txBody>
          <a:bodyPr wrap="square" rtlCol="0">
            <a:spAutoFit/>
          </a:bodyPr>
          <a:lstStyle/>
          <a:p>
            <a:pPr marL="285750" indent="-285750" algn="just">
              <a:lnSpc>
                <a:spcPct val="150000"/>
              </a:lnSpc>
              <a:buFont typeface="Arial" panose="020B0604020202020204" pitchFamily="34" charset="0"/>
              <a:buChar char="•"/>
            </a:pPr>
            <a:r>
              <a:rPr lang="en-US" sz="1600" b="1" dirty="0"/>
              <a:t>Project Objective:</a:t>
            </a:r>
          </a:p>
          <a:p>
            <a:pPr algn="just">
              <a:lnSpc>
                <a:spcPct val="150000"/>
              </a:lnSpc>
            </a:pPr>
            <a:r>
              <a:rPr lang="en-US" sz="1600" dirty="0"/>
              <a:t>Development of an efficient and secure authentication system using facial recognition.</a:t>
            </a:r>
          </a:p>
          <a:p>
            <a:pPr marL="285750" indent="-285750" algn="just">
              <a:lnSpc>
                <a:spcPct val="150000"/>
              </a:lnSpc>
              <a:buFont typeface="Arial" panose="020B0604020202020204" pitchFamily="34" charset="0"/>
              <a:buChar char="•"/>
            </a:pPr>
            <a:r>
              <a:rPr lang="en-US" sz="1600" b="1" dirty="0"/>
              <a:t>Initial Phase – Research and Investigation:</a:t>
            </a:r>
          </a:p>
          <a:p>
            <a:pPr algn="just">
              <a:lnSpc>
                <a:spcPct val="150000"/>
              </a:lnSpc>
            </a:pPr>
            <a:r>
              <a:rPr lang="en-US" sz="1600" dirty="0"/>
              <a:t>We consulted videos and documentation to understand the processes required for implementing the system.</a:t>
            </a:r>
          </a:p>
          <a:p>
            <a:pPr algn="just">
              <a:lnSpc>
                <a:spcPct val="150000"/>
              </a:lnSpc>
            </a:pPr>
            <a:r>
              <a:rPr lang="en-US" sz="1600" dirty="0"/>
              <a:t>We identified the essential procedures and components for development.</a:t>
            </a:r>
          </a:p>
          <a:p>
            <a:pPr marL="285750" indent="-285750" algn="just">
              <a:lnSpc>
                <a:spcPct val="150000"/>
              </a:lnSpc>
              <a:buFont typeface="Arial" panose="020B0604020202020204" pitchFamily="34" charset="0"/>
              <a:buChar char="•"/>
            </a:pPr>
            <a:r>
              <a:rPr lang="en-US" sz="1600" b="1" dirty="0"/>
              <a:t>Material Selection:</a:t>
            </a:r>
          </a:p>
          <a:p>
            <a:pPr algn="just">
              <a:lnSpc>
                <a:spcPct val="150000"/>
              </a:lnSpc>
            </a:pPr>
            <a:r>
              <a:rPr lang="en-US" sz="1600" dirty="0"/>
              <a:t>Based on our research, we carefully selected the necessary materials for the system.</a:t>
            </a:r>
          </a:p>
          <a:p>
            <a:pPr marL="285750" indent="-285750" algn="just">
              <a:lnSpc>
                <a:spcPct val="150000"/>
              </a:lnSpc>
              <a:buFont typeface="Arial" panose="020B0604020202020204" pitchFamily="34" charset="0"/>
              <a:buChar char="•"/>
            </a:pPr>
            <a:r>
              <a:rPr lang="en-US" sz="1600" b="1" dirty="0"/>
              <a:t>Work Plan Organization:</a:t>
            </a:r>
          </a:p>
          <a:p>
            <a:pPr algn="just">
              <a:lnSpc>
                <a:spcPct val="150000"/>
              </a:lnSpc>
            </a:pPr>
            <a:r>
              <a:rPr lang="en-US" sz="1600" dirty="0"/>
              <a:t>We created a detailed work plan with steps organized chronologically.</a:t>
            </a:r>
          </a:p>
          <a:p>
            <a:pPr algn="just">
              <a:lnSpc>
                <a:spcPct val="150000"/>
              </a:lnSpc>
            </a:pPr>
            <a:r>
              <a:rPr lang="en-US" sz="1600" dirty="0"/>
              <a:t>The plan covers everything from the initial assembly of the system to the implementation of facial recognition and the creation of interaction interfaces.</a:t>
            </a:r>
          </a:p>
        </p:txBody>
      </p:sp>
      <p:pic>
        <p:nvPicPr>
          <p:cNvPr id="15" name="Imagem 14">
            <a:extLst>
              <a:ext uri="{FF2B5EF4-FFF2-40B4-BE49-F238E27FC236}">
                <a16:creationId xmlns:a16="http://schemas.microsoft.com/office/drawing/2014/main" id="{08FBF83D-0E12-C87D-B867-76712938BD65}"/>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5AB02DD8-39DE-A0FD-4416-A7793FA319FA}"/>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E94E278B-18B9-0B67-0DED-B09AEB3DAF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DA922351-F2A5-FA0C-A389-2020D6956ADF}"/>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B2A2B27E-60B7-E8D5-AE97-7412773A43C4}"/>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a:t>
            </a:fld>
            <a:r>
              <a:rPr lang="pt-PT" sz="1000" dirty="0"/>
              <a:t> -</a:t>
            </a:r>
          </a:p>
        </p:txBody>
      </p:sp>
      <p:pic>
        <p:nvPicPr>
          <p:cNvPr id="20" name="Imagem 19">
            <a:extLst>
              <a:ext uri="{FF2B5EF4-FFF2-40B4-BE49-F238E27FC236}">
                <a16:creationId xmlns:a16="http://schemas.microsoft.com/office/drawing/2014/main" id="{D3F99602-8691-473B-EE3B-779F4A7706AC}"/>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7DE79026-DFB8-68ED-5A51-1C54FB3BC320}"/>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768DFC60-49E8-CB3B-7CA5-9308E2A15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Tree>
    <p:extLst>
      <p:ext uri="{BB962C8B-B14F-4D97-AF65-F5344CB8AC3E}">
        <p14:creationId xmlns:p14="http://schemas.microsoft.com/office/powerpoint/2010/main" val="610109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E240B-CE9F-1A1F-5B93-3FAF93DFB82E}"/>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7D004A69-ACE8-1031-BE89-EF331BD6119D}"/>
              </a:ext>
            </a:extLst>
          </p:cNvPr>
          <p:cNvSpPr txBox="1">
            <a:spLocks noChangeArrowheads="1"/>
          </p:cNvSpPr>
          <p:nvPr/>
        </p:nvSpPr>
        <p:spPr bwMode="auto">
          <a:xfrm>
            <a:off x="260350" y="354397"/>
            <a:ext cx="6981825" cy="461665"/>
          </a:xfrm>
          <a:prstGeom prst="rect">
            <a:avLst/>
          </a:prstGeom>
          <a:noFill/>
          <a:ln w="9525">
            <a:noFill/>
            <a:miter lim="800000"/>
            <a:headEnd/>
            <a:tailEnd/>
          </a:ln>
          <a:effectLst/>
        </p:spPr>
        <p:txBody>
          <a:bodyPr>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5. </a:t>
            </a:r>
            <a:r>
              <a:rPr lang="pt-PT" sz="2400" b="1" dirty="0" err="1">
                <a:effectLst>
                  <a:outerShdw blurRad="38100" dist="38100" dir="2700000" algn="tl">
                    <a:srgbClr val="C0C0C0"/>
                  </a:outerShdw>
                </a:effectLst>
                <a:latin typeface="Arial" panose="020B0604020202020204" pitchFamily="34" charset="0"/>
                <a:cs typeface="Arial" panose="020B0604020202020204" pitchFamily="34" charset="0"/>
              </a:rPr>
              <a:t>Risks</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and </a:t>
            </a:r>
            <a:r>
              <a:rPr lang="pt-PT" sz="2400" b="1" dirty="0" err="1">
                <a:effectLst>
                  <a:outerShdw blurRad="38100" dist="38100" dir="2700000" algn="tl">
                    <a:srgbClr val="C0C0C0"/>
                  </a:outerShdw>
                </a:effectLst>
                <a:latin typeface="Arial" panose="020B0604020202020204" pitchFamily="34" charset="0"/>
                <a:cs typeface="Arial" panose="020B0604020202020204" pitchFamily="34" charset="0"/>
              </a:rPr>
              <a:t>Mitigations</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668314C2-5318-4CDA-EE98-68A2A10119A2}"/>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375C5983-D246-6208-2687-75367EB2BCD8}"/>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C16A56A1-9289-63E8-610B-D9F7037952D9}"/>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19A65FA4-3A66-2DB7-A0EC-53F3A5D3CCDE}"/>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2908BC18-912F-5D70-3D11-75E65AC26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7E35854B-FD98-7A9B-736A-F3AEBC9AE617}"/>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D8AA121C-7C5A-291B-AD5B-77F8FB5648EE}"/>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30</a:t>
            </a:fld>
            <a:r>
              <a:rPr lang="pt-PT" sz="1000" dirty="0"/>
              <a:t> -</a:t>
            </a:r>
          </a:p>
        </p:txBody>
      </p:sp>
      <p:pic>
        <p:nvPicPr>
          <p:cNvPr id="20" name="Imagem 19">
            <a:extLst>
              <a:ext uri="{FF2B5EF4-FFF2-40B4-BE49-F238E27FC236}">
                <a16:creationId xmlns:a16="http://schemas.microsoft.com/office/drawing/2014/main" id="{0EB45DE4-1C6B-1CAD-4679-0A0F465397FD}"/>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C1D59BB7-FD3E-7D05-8E39-03776FF1AE3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81982982-EFBE-51CD-A8EF-4244328A42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Rectangle 1">
            <a:extLst>
              <a:ext uri="{FF2B5EF4-FFF2-40B4-BE49-F238E27FC236}">
                <a16:creationId xmlns:a16="http://schemas.microsoft.com/office/drawing/2014/main" id="{F56E0307-A0FB-AC7B-8F86-0ED9FB307FD9}"/>
              </a:ext>
            </a:extLst>
          </p:cNvPr>
          <p:cNvSpPr>
            <a:spLocks noChangeArrowheads="1"/>
          </p:cNvSpPr>
          <p:nvPr/>
        </p:nvSpPr>
        <p:spPr bwMode="auto">
          <a:xfrm rot="10800000" flipV="1">
            <a:off x="285601" y="1258902"/>
            <a:ext cx="8572797" cy="448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1600" b="1" i="0" u="none" strike="noStrike" cap="none" normalizeH="0" baseline="0" dirty="0">
                <a:ln>
                  <a:noFill/>
                </a:ln>
                <a:solidFill>
                  <a:srgbClr val="0070C0"/>
                </a:solidFill>
                <a:effectLst/>
              </a:rPr>
              <a:t>Schedule Management and Delays</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Description: Delays due to technical challenges or coordination issues.</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Mitigation: Monitor progress regularly through meetings and adjust the plan as needed.</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1600" b="1" i="0" u="none" strike="noStrike" cap="none" normalizeH="0" baseline="0" dirty="0">
                <a:ln>
                  <a:noFill/>
                </a:ln>
                <a:solidFill>
                  <a:srgbClr val="0070C0"/>
                </a:solidFill>
                <a:effectLst/>
              </a:rPr>
              <a:t>Lack of Proper Documentation</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Description: Makes maintenance and module integration more difficult.</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Mitigation: Keep documentation updated, specially design decisions and security integrations.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1600" b="1" i="0" u="none" strike="noStrike" cap="none" normalizeH="0" baseline="0" dirty="0">
                <a:ln>
                  <a:noFill/>
                </a:ln>
                <a:solidFill>
                  <a:srgbClr val="0070C0"/>
                </a:solidFill>
                <a:effectLst/>
              </a:rPr>
              <a:t>Sound Feedback (Extra Feature)</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Description: May interfere with the main flow and consume time.</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Mitigation: Implement incrementally, prioritizing system stability.</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1600" b="1" i="0" u="none" strike="noStrike" cap="none" normalizeH="0" baseline="0" dirty="0">
                <a:ln>
                  <a:noFill/>
                </a:ln>
                <a:solidFill>
                  <a:srgbClr val="0070C0"/>
                </a:solidFill>
                <a:effectLst/>
              </a:rPr>
              <a:t>Tools and Infrastructure (CI/CD) – Extra</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Description: Issues with deployment pipeline setup and continuous integration.</a:t>
            </a:r>
          </a:p>
          <a:p>
            <a:pPr marL="0" marR="0" lvl="0" indent="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effectLst/>
              </a:rPr>
              <a:t>Mitigation: Test early, use reliable tools, and keep configuration backups.</a:t>
            </a:r>
            <a:endParaRPr kumimoji="0" lang="pt-PT" altLang="pt-PT" sz="180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25388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9B552-3FF8-A0CD-1D9A-88DA9F2CECA6}"/>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C5C55C61-27EA-A78B-081E-D0455AAB3824}"/>
              </a:ext>
            </a:extLst>
          </p:cNvPr>
          <p:cNvSpPr txBox="1">
            <a:spLocks noChangeArrowheads="1"/>
          </p:cNvSpPr>
          <p:nvPr/>
        </p:nvSpPr>
        <p:spPr bwMode="auto">
          <a:xfrm>
            <a:off x="260350" y="90354"/>
            <a:ext cx="4692648" cy="830997"/>
          </a:xfrm>
          <a:prstGeom prst="rect">
            <a:avLst/>
          </a:prstGeom>
          <a:noFill/>
          <a:ln w="9525">
            <a:noFill/>
            <a:miter lim="800000"/>
            <a:headEnd/>
            <a:tailEnd/>
          </a:ln>
          <a:effectLst/>
        </p:spPr>
        <p:txBody>
          <a:bodyPr wrap="square">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6. </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Hardware Assembly and OS Configuration</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5874C3C6-E1B5-7409-CEE2-506A338529B4}"/>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26D0B945-BB71-E32E-A84F-AE17A32C28CB}"/>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01E2BEA6-D88A-7B2B-EF78-04518002C046}"/>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8115B6D5-0C5E-88CA-214A-89701A9771F3}"/>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A1F98D51-B5F8-2F6A-1066-8C4DA11342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957F9A96-3653-A6A3-4AD9-54A630E32266}"/>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F2946D67-5A94-91AD-0AEF-A9F2ABB155D3}"/>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31</a:t>
            </a:fld>
            <a:r>
              <a:rPr lang="pt-PT" sz="1000" dirty="0"/>
              <a:t> -</a:t>
            </a:r>
          </a:p>
        </p:txBody>
      </p:sp>
      <p:pic>
        <p:nvPicPr>
          <p:cNvPr id="20" name="Imagem 19">
            <a:extLst>
              <a:ext uri="{FF2B5EF4-FFF2-40B4-BE49-F238E27FC236}">
                <a16:creationId xmlns:a16="http://schemas.microsoft.com/office/drawing/2014/main" id="{1207DAE2-DFDC-3FF7-0370-B4DE40E7C816}"/>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29B17B2B-A20D-56E3-D034-69DF6385755A}"/>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C6A7E901-156C-2844-35CA-C8F5CF4819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Rectangle 1">
            <a:extLst>
              <a:ext uri="{FF2B5EF4-FFF2-40B4-BE49-F238E27FC236}">
                <a16:creationId xmlns:a16="http://schemas.microsoft.com/office/drawing/2014/main" id="{03108DE8-C182-A9A8-8F33-ECA07DD3E8F3}"/>
              </a:ext>
            </a:extLst>
          </p:cNvPr>
          <p:cNvSpPr>
            <a:spLocks noChangeArrowheads="1"/>
          </p:cNvSpPr>
          <p:nvPr/>
        </p:nvSpPr>
        <p:spPr bwMode="auto">
          <a:xfrm rot="10800000" flipV="1">
            <a:off x="250415" y="1025078"/>
            <a:ext cx="8572797" cy="58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pt-PT" altLang="pt-PT" sz="2400" b="1" i="0" u="none" strike="noStrike" cap="none" normalizeH="0" baseline="0" dirty="0" err="1">
                <a:ln>
                  <a:noFill/>
                </a:ln>
                <a:solidFill>
                  <a:srgbClr val="0070C0"/>
                </a:solidFill>
                <a:effectLst/>
              </a:rPr>
              <a:t>Components</a:t>
            </a:r>
            <a:r>
              <a:rPr kumimoji="0" lang="pt-PT" altLang="pt-PT" sz="2400" b="1" i="0" u="none" strike="noStrike" cap="none" normalizeH="0" baseline="0" dirty="0">
                <a:ln>
                  <a:noFill/>
                </a:ln>
                <a:solidFill>
                  <a:srgbClr val="0070C0"/>
                </a:solidFill>
                <a:effectLst/>
              </a:rPr>
              <a:t> </a:t>
            </a:r>
            <a:r>
              <a:rPr kumimoji="0" lang="pt-PT" altLang="pt-PT" sz="2400" b="1" i="0" u="none" strike="noStrike" cap="none" normalizeH="0" baseline="0" dirty="0" err="1">
                <a:ln>
                  <a:noFill/>
                </a:ln>
                <a:solidFill>
                  <a:srgbClr val="0070C0"/>
                </a:solidFill>
                <a:effectLst/>
              </a:rPr>
              <a:t>Overview</a:t>
            </a:r>
            <a:endParaRPr kumimoji="0" lang="pt-PT" altLang="pt-PT" sz="2400" b="1" i="0" u="none" strike="noStrike" cap="none" normalizeH="0" baseline="0" dirty="0">
              <a:ln>
                <a:noFill/>
              </a:ln>
              <a:solidFill>
                <a:srgbClr val="0070C0"/>
              </a:solidFill>
              <a:effectLst/>
            </a:endParaRPr>
          </a:p>
        </p:txBody>
      </p:sp>
      <p:sp>
        <p:nvSpPr>
          <p:cNvPr id="4" name="Marcador de Posição do Texto 3">
            <a:extLst>
              <a:ext uri="{FF2B5EF4-FFF2-40B4-BE49-F238E27FC236}">
                <a16:creationId xmlns:a16="http://schemas.microsoft.com/office/drawing/2014/main" id="{0FF398F8-417F-1072-ACA7-9D96654276CF}"/>
              </a:ext>
            </a:extLst>
          </p:cNvPr>
          <p:cNvSpPr>
            <a:spLocks noGrp="1"/>
          </p:cNvSpPr>
          <p:nvPr>
            <p:ph type="body" idx="1"/>
          </p:nvPr>
        </p:nvSpPr>
        <p:spPr/>
        <p:txBody>
          <a:bodyPr>
            <a:normAutofit/>
          </a:bodyPr>
          <a:lstStyle/>
          <a:p>
            <a:r>
              <a:rPr lang="nn-NO" sz="2000" dirty="0"/>
              <a:t>Raspberry Pi 5 (8GB RAM)</a:t>
            </a:r>
            <a:endParaRPr lang="pt-PT" sz="2000" dirty="0"/>
          </a:p>
        </p:txBody>
      </p:sp>
      <p:sp>
        <p:nvSpPr>
          <p:cNvPr id="5" name="Marcador de Posição de Conteúdo 4">
            <a:extLst>
              <a:ext uri="{FF2B5EF4-FFF2-40B4-BE49-F238E27FC236}">
                <a16:creationId xmlns:a16="http://schemas.microsoft.com/office/drawing/2014/main" id="{58C5CF54-D72C-8C3D-1021-E39CADAB81B4}"/>
              </a:ext>
            </a:extLst>
          </p:cNvPr>
          <p:cNvSpPr>
            <a:spLocks noGrp="1"/>
          </p:cNvSpPr>
          <p:nvPr>
            <p:ph sz="half" idx="2"/>
          </p:nvPr>
        </p:nvSpPr>
        <p:spPr>
          <a:xfrm>
            <a:off x="455613" y="2174875"/>
            <a:ext cx="4041775" cy="3951287"/>
          </a:xfrm>
        </p:spPr>
        <p:txBody>
          <a:bodyPr>
            <a:normAutofit/>
          </a:bodyPr>
          <a:lstStyle/>
          <a:p>
            <a:pPr marL="0" indent="0" algn="just">
              <a:lnSpc>
                <a:spcPct val="150000"/>
              </a:lnSpc>
              <a:buNone/>
            </a:pPr>
            <a:r>
              <a:rPr lang="en-US" sz="1600" dirty="0"/>
              <a:t>The heart of the project. A high-performance minicomputer used to run the operating system and control the peripherals.</a:t>
            </a:r>
          </a:p>
          <a:p>
            <a:pPr marL="0" indent="0" algn="just">
              <a:lnSpc>
                <a:spcPct val="150000"/>
              </a:lnSpc>
              <a:buNone/>
            </a:pPr>
            <a:endParaRPr lang="pt-PT" sz="1600" dirty="0"/>
          </a:p>
        </p:txBody>
      </p:sp>
      <p:sp>
        <p:nvSpPr>
          <p:cNvPr id="6" name="Marcador de Posição do Texto 5">
            <a:extLst>
              <a:ext uri="{FF2B5EF4-FFF2-40B4-BE49-F238E27FC236}">
                <a16:creationId xmlns:a16="http://schemas.microsoft.com/office/drawing/2014/main" id="{E302989C-6662-455D-375D-FE537CDA38B4}"/>
              </a:ext>
            </a:extLst>
          </p:cNvPr>
          <p:cNvSpPr>
            <a:spLocks noGrp="1"/>
          </p:cNvSpPr>
          <p:nvPr>
            <p:ph type="body" sz="quarter" idx="3"/>
          </p:nvPr>
        </p:nvSpPr>
        <p:spPr/>
        <p:txBody>
          <a:bodyPr>
            <a:normAutofit/>
          </a:bodyPr>
          <a:lstStyle/>
          <a:p>
            <a:r>
              <a:rPr lang="it-IT" sz="2000" dirty="0"/>
              <a:t>Raspberry Pi Camera Module 2</a:t>
            </a:r>
            <a:endParaRPr lang="pt-PT" sz="2000" dirty="0"/>
          </a:p>
        </p:txBody>
      </p:sp>
      <p:sp>
        <p:nvSpPr>
          <p:cNvPr id="7" name="Marcador de Posição de Conteúdo 6">
            <a:extLst>
              <a:ext uri="{FF2B5EF4-FFF2-40B4-BE49-F238E27FC236}">
                <a16:creationId xmlns:a16="http://schemas.microsoft.com/office/drawing/2014/main" id="{5DD9C21B-B5B3-55C5-59D8-D1BB642F23C0}"/>
              </a:ext>
            </a:extLst>
          </p:cNvPr>
          <p:cNvSpPr>
            <a:spLocks noGrp="1"/>
          </p:cNvSpPr>
          <p:nvPr>
            <p:ph sz="quarter" idx="4"/>
          </p:nvPr>
        </p:nvSpPr>
        <p:spPr/>
        <p:txBody>
          <a:bodyPr>
            <a:normAutofit/>
          </a:bodyPr>
          <a:lstStyle/>
          <a:p>
            <a:pPr marL="0" indent="0" algn="just">
              <a:lnSpc>
                <a:spcPct val="150000"/>
              </a:lnSpc>
              <a:buNone/>
            </a:pPr>
            <a:r>
              <a:rPr lang="en-US" sz="1600" dirty="0"/>
              <a:t>Official camera module used to capture images or video, ideal for computer vision projects.</a:t>
            </a:r>
          </a:p>
          <a:p>
            <a:pPr marL="0" indent="0" algn="just">
              <a:lnSpc>
                <a:spcPct val="150000"/>
              </a:lnSpc>
              <a:buNone/>
            </a:pPr>
            <a:endParaRPr lang="pt-PT" sz="1600" dirty="0"/>
          </a:p>
        </p:txBody>
      </p:sp>
      <p:pic>
        <p:nvPicPr>
          <p:cNvPr id="8" name="Imagem 7">
            <a:extLst>
              <a:ext uri="{FF2B5EF4-FFF2-40B4-BE49-F238E27FC236}">
                <a16:creationId xmlns:a16="http://schemas.microsoft.com/office/drawing/2014/main" id="{AF4B2337-D2BE-872B-F5F5-6DF66C389BDF}"/>
              </a:ext>
            </a:extLst>
          </p:cNvPr>
          <p:cNvPicPr>
            <a:picLocks noChangeAspect="1"/>
          </p:cNvPicPr>
          <p:nvPr/>
        </p:nvPicPr>
        <p:blipFill>
          <a:blip r:embed="rId7"/>
          <a:srcRect l="27778" t="20792" r="27778" b="30090"/>
          <a:stretch/>
        </p:blipFill>
        <p:spPr>
          <a:xfrm rot="16200000">
            <a:off x="1578026" y="3003540"/>
            <a:ext cx="1796947" cy="2647867"/>
          </a:xfrm>
          <a:prstGeom prst="rect">
            <a:avLst/>
          </a:prstGeom>
        </p:spPr>
      </p:pic>
      <p:pic>
        <p:nvPicPr>
          <p:cNvPr id="9" name="Imagem 8">
            <a:extLst>
              <a:ext uri="{FF2B5EF4-FFF2-40B4-BE49-F238E27FC236}">
                <a16:creationId xmlns:a16="http://schemas.microsoft.com/office/drawing/2014/main" id="{A6D3151E-34C4-5BDE-5943-48BA798D0E2A}"/>
              </a:ext>
            </a:extLst>
          </p:cNvPr>
          <p:cNvPicPr>
            <a:picLocks noChangeAspect="1"/>
          </p:cNvPicPr>
          <p:nvPr/>
        </p:nvPicPr>
        <p:blipFill>
          <a:blip r:embed="rId8"/>
          <a:srcRect l="26296" t="18833" r="26296" b="23798"/>
          <a:stretch/>
        </p:blipFill>
        <p:spPr>
          <a:xfrm rot="16200000">
            <a:off x="5851759" y="3013827"/>
            <a:ext cx="1628306" cy="2627292"/>
          </a:xfrm>
          <a:prstGeom prst="rect">
            <a:avLst/>
          </a:prstGeom>
        </p:spPr>
      </p:pic>
    </p:spTree>
    <p:extLst>
      <p:ext uri="{BB962C8B-B14F-4D97-AF65-F5344CB8AC3E}">
        <p14:creationId xmlns:p14="http://schemas.microsoft.com/office/powerpoint/2010/main" val="98492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25EEB-7A6A-7BAA-7065-025B6D8E7C59}"/>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00327484-35FE-5BB5-D2B5-D1F46B12EF9C}"/>
              </a:ext>
            </a:extLst>
          </p:cNvPr>
          <p:cNvSpPr txBox="1">
            <a:spLocks noChangeArrowheads="1"/>
          </p:cNvSpPr>
          <p:nvPr/>
        </p:nvSpPr>
        <p:spPr bwMode="auto">
          <a:xfrm>
            <a:off x="260350" y="90354"/>
            <a:ext cx="4692648" cy="830997"/>
          </a:xfrm>
          <a:prstGeom prst="rect">
            <a:avLst/>
          </a:prstGeom>
          <a:noFill/>
          <a:ln w="9525">
            <a:noFill/>
            <a:miter lim="800000"/>
            <a:headEnd/>
            <a:tailEnd/>
          </a:ln>
          <a:effectLst/>
        </p:spPr>
        <p:txBody>
          <a:bodyPr wrap="square">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6. </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Hardware Assembly and OS Configuration</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8A12ECE8-00E7-8B63-C33D-E9AEA5303D34}"/>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63371F6E-96D8-E77F-1E49-101B58742AB0}"/>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A44AFE50-8B4A-EEF5-B69F-0231861BA66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40BB5915-5E89-37DC-98A5-17ADE5605ECF}"/>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96AE771A-BBA4-C1AA-2094-8264E0CC6E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01EEA613-EB6E-F349-9E70-A09A90248D4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B2793454-ED4E-5A82-43B0-412E364A1630}"/>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32</a:t>
            </a:fld>
            <a:r>
              <a:rPr lang="pt-PT" sz="1000" dirty="0"/>
              <a:t> -</a:t>
            </a:r>
          </a:p>
        </p:txBody>
      </p:sp>
      <p:pic>
        <p:nvPicPr>
          <p:cNvPr id="20" name="Imagem 19">
            <a:extLst>
              <a:ext uri="{FF2B5EF4-FFF2-40B4-BE49-F238E27FC236}">
                <a16:creationId xmlns:a16="http://schemas.microsoft.com/office/drawing/2014/main" id="{336B48F6-F986-4C1F-4A28-39D2E8F2B94D}"/>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46744CCC-53CD-BC4E-139C-7A5A99EF0638}"/>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B3D1A761-9816-A412-48C9-FF6D10AD65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Rectangle 1">
            <a:extLst>
              <a:ext uri="{FF2B5EF4-FFF2-40B4-BE49-F238E27FC236}">
                <a16:creationId xmlns:a16="http://schemas.microsoft.com/office/drawing/2014/main" id="{9B83FE7D-0921-8C0F-A6A8-425CAB13D739}"/>
              </a:ext>
            </a:extLst>
          </p:cNvPr>
          <p:cNvSpPr>
            <a:spLocks noChangeArrowheads="1"/>
          </p:cNvSpPr>
          <p:nvPr/>
        </p:nvSpPr>
        <p:spPr bwMode="auto">
          <a:xfrm rot="10800000" flipV="1">
            <a:off x="250415" y="1025078"/>
            <a:ext cx="8572797" cy="58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pt-PT" altLang="pt-PT" sz="2400" b="1" i="0" u="none" strike="noStrike" cap="none" normalizeH="0" baseline="0" dirty="0" err="1">
                <a:ln>
                  <a:noFill/>
                </a:ln>
                <a:solidFill>
                  <a:srgbClr val="0070C0"/>
                </a:solidFill>
                <a:effectLst/>
              </a:rPr>
              <a:t>Components</a:t>
            </a:r>
            <a:r>
              <a:rPr kumimoji="0" lang="pt-PT" altLang="pt-PT" sz="2400" b="1" i="0" u="none" strike="noStrike" cap="none" normalizeH="0" baseline="0" dirty="0">
                <a:ln>
                  <a:noFill/>
                </a:ln>
                <a:solidFill>
                  <a:srgbClr val="0070C0"/>
                </a:solidFill>
                <a:effectLst/>
              </a:rPr>
              <a:t> </a:t>
            </a:r>
            <a:r>
              <a:rPr kumimoji="0" lang="pt-PT" altLang="pt-PT" sz="2400" b="1" i="0" u="none" strike="noStrike" cap="none" normalizeH="0" baseline="0" dirty="0" err="1">
                <a:ln>
                  <a:noFill/>
                </a:ln>
                <a:solidFill>
                  <a:srgbClr val="0070C0"/>
                </a:solidFill>
                <a:effectLst/>
              </a:rPr>
              <a:t>Overview</a:t>
            </a:r>
            <a:endParaRPr kumimoji="0" lang="pt-PT" altLang="pt-PT" sz="2400" b="1" i="0" u="none" strike="noStrike" cap="none" normalizeH="0" baseline="0" dirty="0">
              <a:ln>
                <a:noFill/>
              </a:ln>
              <a:solidFill>
                <a:srgbClr val="0070C0"/>
              </a:solidFill>
              <a:effectLst/>
            </a:endParaRPr>
          </a:p>
        </p:txBody>
      </p:sp>
      <p:sp>
        <p:nvSpPr>
          <p:cNvPr id="4" name="Marcador de Posição do Texto 3">
            <a:extLst>
              <a:ext uri="{FF2B5EF4-FFF2-40B4-BE49-F238E27FC236}">
                <a16:creationId xmlns:a16="http://schemas.microsoft.com/office/drawing/2014/main" id="{074B4B93-C75B-C12E-6E7C-9109D10CC29A}"/>
              </a:ext>
            </a:extLst>
          </p:cNvPr>
          <p:cNvSpPr>
            <a:spLocks noGrp="1"/>
          </p:cNvSpPr>
          <p:nvPr>
            <p:ph type="body" idx="1"/>
          </p:nvPr>
        </p:nvSpPr>
        <p:spPr>
          <a:xfrm>
            <a:off x="457200" y="1535113"/>
            <a:ext cx="4114800" cy="639762"/>
          </a:xfrm>
        </p:spPr>
        <p:txBody>
          <a:bodyPr>
            <a:normAutofit/>
          </a:bodyPr>
          <a:lstStyle/>
          <a:p>
            <a:r>
              <a:rPr lang="en-US" sz="2000" dirty="0"/>
              <a:t>SanDisk 64GB microSD Card</a:t>
            </a:r>
            <a:endParaRPr lang="pt-PT" sz="2000" dirty="0"/>
          </a:p>
        </p:txBody>
      </p:sp>
      <p:sp>
        <p:nvSpPr>
          <p:cNvPr id="5" name="Marcador de Posição de Conteúdo 4">
            <a:extLst>
              <a:ext uri="{FF2B5EF4-FFF2-40B4-BE49-F238E27FC236}">
                <a16:creationId xmlns:a16="http://schemas.microsoft.com/office/drawing/2014/main" id="{09E4A031-4028-42C2-C2CA-9BADC2DB3BBD}"/>
              </a:ext>
            </a:extLst>
          </p:cNvPr>
          <p:cNvSpPr>
            <a:spLocks noGrp="1"/>
          </p:cNvSpPr>
          <p:nvPr>
            <p:ph sz="half" idx="2"/>
          </p:nvPr>
        </p:nvSpPr>
        <p:spPr>
          <a:xfrm>
            <a:off x="455613" y="2174875"/>
            <a:ext cx="4041775" cy="3951287"/>
          </a:xfrm>
        </p:spPr>
        <p:txBody>
          <a:bodyPr>
            <a:normAutofit/>
          </a:bodyPr>
          <a:lstStyle/>
          <a:p>
            <a:pPr marL="0" indent="0" algn="just">
              <a:lnSpc>
                <a:spcPct val="150000"/>
              </a:lnSpc>
              <a:buNone/>
            </a:pPr>
            <a:r>
              <a:rPr lang="en-US" sz="1600" dirty="0"/>
              <a:t>Main storage where the Raspberry Pi OS and necessary drivers were installed. High-speed performance ensures smooth operation.</a:t>
            </a:r>
          </a:p>
          <a:p>
            <a:pPr marL="0" indent="0" algn="just">
              <a:lnSpc>
                <a:spcPct val="150000"/>
              </a:lnSpc>
              <a:buNone/>
            </a:pPr>
            <a:endParaRPr lang="pt-PT" sz="1600" dirty="0"/>
          </a:p>
        </p:txBody>
      </p:sp>
      <p:sp>
        <p:nvSpPr>
          <p:cNvPr id="6" name="Marcador de Posição do Texto 5">
            <a:extLst>
              <a:ext uri="{FF2B5EF4-FFF2-40B4-BE49-F238E27FC236}">
                <a16:creationId xmlns:a16="http://schemas.microsoft.com/office/drawing/2014/main" id="{2D3D4E5D-12D1-EE55-BD24-241DC0E8EB6C}"/>
              </a:ext>
            </a:extLst>
          </p:cNvPr>
          <p:cNvSpPr>
            <a:spLocks noGrp="1"/>
          </p:cNvSpPr>
          <p:nvPr>
            <p:ph type="body" sz="quarter" idx="3"/>
          </p:nvPr>
        </p:nvSpPr>
        <p:spPr/>
        <p:txBody>
          <a:bodyPr>
            <a:normAutofit/>
          </a:bodyPr>
          <a:lstStyle/>
          <a:p>
            <a:r>
              <a:rPr lang="en-US" sz="2000" dirty="0"/>
              <a:t>Active Cooler (Heatsink with Fan)</a:t>
            </a:r>
            <a:endParaRPr lang="pt-PT" sz="2000" dirty="0"/>
          </a:p>
        </p:txBody>
      </p:sp>
      <p:sp>
        <p:nvSpPr>
          <p:cNvPr id="7" name="Marcador de Posição de Conteúdo 6">
            <a:extLst>
              <a:ext uri="{FF2B5EF4-FFF2-40B4-BE49-F238E27FC236}">
                <a16:creationId xmlns:a16="http://schemas.microsoft.com/office/drawing/2014/main" id="{FA4035A4-0221-2B0A-CC8D-57B7A807966A}"/>
              </a:ext>
            </a:extLst>
          </p:cNvPr>
          <p:cNvSpPr>
            <a:spLocks noGrp="1"/>
          </p:cNvSpPr>
          <p:nvPr>
            <p:ph sz="quarter" idx="4"/>
          </p:nvPr>
        </p:nvSpPr>
        <p:spPr/>
        <p:txBody>
          <a:bodyPr>
            <a:normAutofit/>
          </a:bodyPr>
          <a:lstStyle/>
          <a:p>
            <a:pPr marL="0" indent="0" algn="just">
              <a:lnSpc>
                <a:spcPct val="150000"/>
              </a:lnSpc>
              <a:buNone/>
            </a:pPr>
            <a:r>
              <a:rPr lang="en-US" sz="1600" dirty="0"/>
              <a:t>Essential cooling system to keep the Raspberry Pi at optimal temperatures during intensive use.</a:t>
            </a:r>
            <a:endParaRPr lang="pt-PT" sz="1600" dirty="0"/>
          </a:p>
        </p:txBody>
      </p:sp>
      <p:pic>
        <p:nvPicPr>
          <p:cNvPr id="3" name="Imagem 2">
            <a:extLst>
              <a:ext uri="{FF2B5EF4-FFF2-40B4-BE49-F238E27FC236}">
                <a16:creationId xmlns:a16="http://schemas.microsoft.com/office/drawing/2014/main" id="{AB634AE1-AE7D-73CA-745A-5570DBEE2DC4}"/>
              </a:ext>
            </a:extLst>
          </p:cNvPr>
          <p:cNvPicPr>
            <a:picLocks noChangeAspect="1"/>
          </p:cNvPicPr>
          <p:nvPr/>
        </p:nvPicPr>
        <p:blipFill>
          <a:blip r:embed="rId7"/>
          <a:srcRect l="8518" t="25300" r="5556" b="31712"/>
          <a:stretch/>
        </p:blipFill>
        <p:spPr>
          <a:xfrm rot="16200000">
            <a:off x="1127919" y="3877996"/>
            <a:ext cx="2697162" cy="1799170"/>
          </a:xfrm>
          <a:prstGeom prst="rect">
            <a:avLst/>
          </a:prstGeom>
        </p:spPr>
      </p:pic>
      <p:pic>
        <p:nvPicPr>
          <p:cNvPr id="10" name="Imagem 9">
            <a:extLst>
              <a:ext uri="{FF2B5EF4-FFF2-40B4-BE49-F238E27FC236}">
                <a16:creationId xmlns:a16="http://schemas.microsoft.com/office/drawing/2014/main" id="{36DDF9C6-48AF-5041-E2F1-CA7AF4FA3861}"/>
              </a:ext>
            </a:extLst>
          </p:cNvPr>
          <p:cNvPicPr>
            <a:picLocks noChangeAspect="1"/>
          </p:cNvPicPr>
          <p:nvPr/>
        </p:nvPicPr>
        <p:blipFill>
          <a:blip r:embed="rId8"/>
          <a:srcRect l="8518" t="33333" r="14445" b="28889"/>
          <a:stretch/>
        </p:blipFill>
        <p:spPr>
          <a:xfrm rot="16200000">
            <a:off x="5344993" y="3884402"/>
            <a:ext cx="2641840" cy="1727357"/>
          </a:xfrm>
          <a:prstGeom prst="rect">
            <a:avLst/>
          </a:prstGeom>
        </p:spPr>
      </p:pic>
    </p:spTree>
    <p:extLst>
      <p:ext uri="{BB962C8B-B14F-4D97-AF65-F5344CB8AC3E}">
        <p14:creationId xmlns:p14="http://schemas.microsoft.com/office/powerpoint/2010/main" val="3089354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3DF1-7D1E-1063-0488-5ABD40F46328}"/>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8819302E-14F5-018E-B847-F0811825EE53}"/>
              </a:ext>
            </a:extLst>
          </p:cNvPr>
          <p:cNvSpPr txBox="1">
            <a:spLocks noChangeArrowheads="1"/>
          </p:cNvSpPr>
          <p:nvPr/>
        </p:nvSpPr>
        <p:spPr bwMode="auto">
          <a:xfrm>
            <a:off x="260350" y="90354"/>
            <a:ext cx="4692648" cy="830997"/>
          </a:xfrm>
          <a:prstGeom prst="rect">
            <a:avLst/>
          </a:prstGeom>
          <a:noFill/>
          <a:ln w="9525">
            <a:noFill/>
            <a:miter lim="800000"/>
            <a:headEnd/>
            <a:tailEnd/>
          </a:ln>
          <a:effectLst/>
        </p:spPr>
        <p:txBody>
          <a:bodyPr wrap="square">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6. </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Hardware Assembly and OS Configuration</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04A0CA94-2FE3-EB46-8636-C34380C8169F}"/>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BE3C0C07-246A-3C74-BB92-BE0CF671DCFC}"/>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4E2A2DF8-9B3D-65C3-5CD3-20DEFDB4CEF7}"/>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6C63C9FC-43A7-8D79-A69A-7256E0AC9B22}"/>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8CEE4AA8-D223-7DA0-F9B2-0942BB9BD8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739E5D88-5321-C81C-43F1-450C77E57CC1}"/>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309DD04D-CE69-C5FE-1969-94990449E848}"/>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33</a:t>
            </a:fld>
            <a:r>
              <a:rPr lang="pt-PT" sz="1000" dirty="0"/>
              <a:t> -</a:t>
            </a:r>
          </a:p>
        </p:txBody>
      </p:sp>
      <p:pic>
        <p:nvPicPr>
          <p:cNvPr id="20" name="Imagem 19">
            <a:extLst>
              <a:ext uri="{FF2B5EF4-FFF2-40B4-BE49-F238E27FC236}">
                <a16:creationId xmlns:a16="http://schemas.microsoft.com/office/drawing/2014/main" id="{618BFAA0-78CC-B9D9-F71D-DB79808AF3C1}"/>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57A02A83-C295-2008-1533-367FDE19A72C}"/>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CD99816A-88C5-455A-EA9F-F20C98AAB4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Rectangle 1">
            <a:extLst>
              <a:ext uri="{FF2B5EF4-FFF2-40B4-BE49-F238E27FC236}">
                <a16:creationId xmlns:a16="http://schemas.microsoft.com/office/drawing/2014/main" id="{661A326C-66E2-8563-C163-93B7F50F8BC9}"/>
              </a:ext>
            </a:extLst>
          </p:cNvPr>
          <p:cNvSpPr>
            <a:spLocks noChangeArrowheads="1"/>
          </p:cNvSpPr>
          <p:nvPr/>
        </p:nvSpPr>
        <p:spPr bwMode="auto">
          <a:xfrm rot="10800000" flipV="1">
            <a:off x="250415" y="1025078"/>
            <a:ext cx="8572797" cy="58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pt-PT" altLang="pt-PT" sz="2400" b="1" i="0" u="none" strike="noStrike" cap="none" normalizeH="0" baseline="0" dirty="0" err="1">
                <a:ln>
                  <a:noFill/>
                </a:ln>
                <a:solidFill>
                  <a:srgbClr val="0070C0"/>
                </a:solidFill>
                <a:effectLst/>
              </a:rPr>
              <a:t>Components</a:t>
            </a:r>
            <a:r>
              <a:rPr kumimoji="0" lang="pt-PT" altLang="pt-PT" sz="2400" b="1" i="0" u="none" strike="noStrike" cap="none" normalizeH="0" baseline="0" dirty="0">
                <a:ln>
                  <a:noFill/>
                </a:ln>
                <a:solidFill>
                  <a:srgbClr val="0070C0"/>
                </a:solidFill>
                <a:effectLst/>
              </a:rPr>
              <a:t> </a:t>
            </a:r>
            <a:r>
              <a:rPr kumimoji="0" lang="pt-PT" altLang="pt-PT" sz="2400" b="1" i="0" u="none" strike="noStrike" cap="none" normalizeH="0" baseline="0" dirty="0" err="1">
                <a:ln>
                  <a:noFill/>
                </a:ln>
                <a:solidFill>
                  <a:srgbClr val="0070C0"/>
                </a:solidFill>
                <a:effectLst/>
              </a:rPr>
              <a:t>Overview</a:t>
            </a:r>
            <a:endParaRPr kumimoji="0" lang="pt-PT" altLang="pt-PT" sz="2400" b="1" i="0" u="none" strike="noStrike" cap="none" normalizeH="0" baseline="0" dirty="0">
              <a:ln>
                <a:noFill/>
              </a:ln>
              <a:solidFill>
                <a:srgbClr val="0070C0"/>
              </a:solidFill>
              <a:effectLst/>
            </a:endParaRPr>
          </a:p>
        </p:txBody>
      </p:sp>
      <p:sp>
        <p:nvSpPr>
          <p:cNvPr id="4" name="Marcador de Posição do Texto 3">
            <a:extLst>
              <a:ext uri="{FF2B5EF4-FFF2-40B4-BE49-F238E27FC236}">
                <a16:creationId xmlns:a16="http://schemas.microsoft.com/office/drawing/2014/main" id="{818FF665-651B-0E5B-C8F1-0BF3BB34F3DB}"/>
              </a:ext>
            </a:extLst>
          </p:cNvPr>
          <p:cNvSpPr>
            <a:spLocks noGrp="1"/>
          </p:cNvSpPr>
          <p:nvPr>
            <p:ph type="body" idx="1"/>
          </p:nvPr>
        </p:nvSpPr>
        <p:spPr>
          <a:xfrm>
            <a:off x="457200" y="1535113"/>
            <a:ext cx="4114800" cy="639762"/>
          </a:xfrm>
        </p:spPr>
        <p:txBody>
          <a:bodyPr>
            <a:normAutofit/>
          </a:bodyPr>
          <a:lstStyle/>
          <a:p>
            <a:r>
              <a:rPr lang="en-US" sz="2000" dirty="0"/>
              <a:t>27W Power Supply (USB-C)</a:t>
            </a:r>
            <a:endParaRPr lang="pt-PT" sz="2000" dirty="0"/>
          </a:p>
        </p:txBody>
      </p:sp>
      <p:sp>
        <p:nvSpPr>
          <p:cNvPr id="5" name="Marcador de Posição de Conteúdo 4">
            <a:extLst>
              <a:ext uri="{FF2B5EF4-FFF2-40B4-BE49-F238E27FC236}">
                <a16:creationId xmlns:a16="http://schemas.microsoft.com/office/drawing/2014/main" id="{72078E03-ED37-1AC1-A9EF-A5C480DC0B6B}"/>
              </a:ext>
            </a:extLst>
          </p:cNvPr>
          <p:cNvSpPr>
            <a:spLocks noGrp="1"/>
          </p:cNvSpPr>
          <p:nvPr>
            <p:ph sz="half" idx="2"/>
          </p:nvPr>
        </p:nvSpPr>
        <p:spPr>
          <a:xfrm>
            <a:off x="455613" y="2174875"/>
            <a:ext cx="4041775" cy="3951287"/>
          </a:xfrm>
        </p:spPr>
        <p:txBody>
          <a:bodyPr>
            <a:normAutofit/>
          </a:bodyPr>
          <a:lstStyle/>
          <a:p>
            <a:pPr marL="0" indent="0" algn="just">
              <a:lnSpc>
                <a:spcPct val="150000"/>
              </a:lnSpc>
              <a:buNone/>
            </a:pPr>
            <a:r>
              <a:rPr lang="en-US" sz="1600" dirty="0"/>
              <a:t>Provides sufficient power to support the Raspberry Pi 5 and all peripherals, ensuring system stability.</a:t>
            </a:r>
            <a:endParaRPr lang="pt-PT" sz="1600" dirty="0"/>
          </a:p>
        </p:txBody>
      </p:sp>
      <p:sp>
        <p:nvSpPr>
          <p:cNvPr id="6" name="Marcador de Posição do Texto 5">
            <a:extLst>
              <a:ext uri="{FF2B5EF4-FFF2-40B4-BE49-F238E27FC236}">
                <a16:creationId xmlns:a16="http://schemas.microsoft.com/office/drawing/2014/main" id="{772F61B6-1DF4-0C4E-0819-E07832238568}"/>
              </a:ext>
            </a:extLst>
          </p:cNvPr>
          <p:cNvSpPr>
            <a:spLocks noGrp="1"/>
          </p:cNvSpPr>
          <p:nvPr>
            <p:ph type="body" sz="quarter" idx="3"/>
          </p:nvPr>
        </p:nvSpPr>
        <p:spPr/>
        <p:txBody>
          <a:bodyPr>
            <a:normAutofit/>
          </a:bodyPr>
          <a:lstStyle/>
          <a:p>
            <a:r>
              <a:rPr lang="en-US" sz="2000" dirty="0"/>
              <a:t>7” Touchscreen Display (</a:t>
            </a:r>
            <a:r>
              <a:rPr lang="en-US" sz="2000" dirty="0" err="1"/>
              <a:t>Luckfox</a:t>
            </a:r>
            <a:r>
              <a:rPr lang="en-US" sz="2000" dirty="0"/>
              <a:t>)</a:t>
            </a:r>
            <a:endParaRPr lang="pt-PT" sz="2000" dirty="0"/>
          </a:p>
        </p:txBody>
      </p:sp>
      <p:sp>
        <p:nvSpPr>
          <p:cNvPr id="7" name="Marcador de Posição de Conteúdo 6">
            <a:extLst>
              <a:ext uri="{FF2B5EF4-FFF2-40B4-BE49-F238E27FC236}">
                <a16:creationId xmlns:a16="http://schemas.microsoft.com/office/drawing/2014/main" id="{C456FF8A-8527-76BB-B3F4-9CAAE609FBF6}"/>
              </a:ext>
            </a:extLst>
          </p:cNvPr>
          <p:cNvSpPr>
            <a:spLocks noGrp="1"/>
          </p:cNvSpPr>
          <p:nvPr>
            <p:ph sz="quarter" idx="4"/>
          </p:nvPr>
        </p:nvSpPr>
        <p:spPr/>
        <p:txBody>
          <a:bodyPr>
            <a:normAutofit/>
          </a:bodyPr>
          <a:lstStyle/>
          <a:p>
            <a:pPr marL="0" indent="0" algn="just">
              <a:lnSpc>
                <a:spcPct val="150000"/>
              </a:lnSpc>
              <a:buNone/>
            </a:pPr>
            <a:r>
              <a:rPr lang="en-US" sz="1600" dirty="0"/>
              <a:t>Display with 1024x600 resolution and touch support. Enables direct interaction with the system without the need for a mouse or keyboard.</a:t>
            </a:r>
            <a:endParaRPr lang="pt-PT" sz="1600" dirty="0"/>
          </a:p>
        </p:txBody>
      </p:sp>
      <p:pic>
        <p:nvPicPr>
          <p:cNvPr id="8" name="Imagem 7">
            <a:extLst>
              <a:ext uri="{FF2B5EF4-FFF2-40B4-BE49-F238E27FC236}">
                <a16:creationId xmlns:a16="http://schemas.microsoft.com/office/drawing/2014/main" id="{DF2AA82D-4BEB-1416-741E-023DCD514EEF}"/>
              </a:ext>
            </a:extLst>
          </p:cNvPr>
          <p:cNvPicPr>
            <a:picLocks noChangeAspect="1"/>
          </p:cNvPicPr>
          <p:nvPr/>
        </p:nvPicPr>
        <p:blipFill>
          <a:blip r:embed="rId7"/>
          <a:srcRect l="8518" t="23537" r="15926" b="31712"/>
          <a:stretch/>
        </p:blipFill>
        <p:spPr>
          <a:xfrm rot="16200000">
            <a:off x="1200263" y="3697378"/>
            <a:ext cx="2552474" cy="2015718"/>
          </a:xfrm>
          <a:prstGeom prst="rect">
            <a:avLst/>
          </a:prstGeom>
        </p:spPr>
      </p:pic>
      <p:pic>
        <p:nvPicPr>
          <p:cNvPr id="9" name="Imagem 8">
            <a:extLst>
              <a:ext uri="{FF2B5EF4-FFF2-40B4-BE49-F238E27FC236}">
                <a16:creationId xmlns:a16="http://schemas.microsoft.com/office/drawing/2014/main" id="{FED15239-FADA-875A-D3D9-5E36FF055A1E}"/>
              </a:ext>
            </a:extLst>
          </p:cNvPr>
          <p:cNvPicPr>
            <a:picLocks noChangeAspect="1"/>
          </p:cNvPicPr>
          <p:nvPr/>
        </p:nvPicPr>
        <p:blipFill>
          <a:blip r:embed="rId8"/>
          <a:srcRect l="14444" t="11157" r="14445" b="10671"/>
          <a:stretch/>
        </p:blipFill>
        <p:spPr>
          <a:xfrm rot="16200000">
            <a:off x="5644711" y="3208451"/>
            <a:ext cx="2042401" cy="2993571"/>
          </a:xfrm>
          <a:prstGeom prst="rect">
            <a:avLst/>
          </a:prstGeom>
        </p:spPr>
      </p:pic>
    </p:spTree>
    <p:extLst>
      <p:ext uri="{BB962C8B-B14F-4D97-AF65-F5344CB8AC3E}">
        <p14:creationId xmlns:p14="http://schemas.microsoft.com/office/powerpoint/2010/main" val="927296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CC3E8-3E1C-7480-8CE5-9A6A8A1B8AE3}"/>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FA88E0CC-7B37-E944-203B-719D87791E81}"/>
              </a:ext>
            </a:extLst>
          </p:cNvPr>
          <p:cNvSpPr txBox="1">
            <a:spLocks noChangeArrowheads="1"/>
          </p:cNvSpPr>
          <p:nvPr/>
        </p:nvSpPr>
        <p:spPr bwMode="auto">
          <a:xfrm>
            <a:off x="260350" y="90354"/>
            <a:ext cx="4692648" cy="830997"/>
          </a:xfrm>
          <a:prstGeom prst="rect">
            <a:avLst/>
          </a:prstGeom>
          <a:noFill/>
          <a:ln w="9525">
            <a:noFill/>
            <a:miter lim="800000"/>
            <a:headEnd/>
            <a:tailEnd/>
          </a:ln>
          <a:effectLst/>
        </p:spPr>
        <p:txBody>
          <a:bodyPr wrap="square">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6. </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Hardware Assembly and OS Configuration</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C42C4494-B2A7-041B-EA9B-DF9D50BF66D7}"/>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BD44028B-98B4-620D-0B8D-731C621596A5}"/>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9436594F-3A33-4DA7-B74A-C12EC8EF46D0}"/>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1D9DFBE0-1E26-DB35-4AC3-32960B9ACB30}"/>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09AF188F-0B3E-89A9-55DB-14DA7A0AB9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DC9D6D88-B85A-51EF-D0E0-AE95D1A1D0E2}"/>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D8C3A70C-532D-F9F3-3835-1D5D51B50BE8}"/>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34</a:t>
            </a:fld>
            <a:r>
              <a:rPr lang="pt-PT" sz="1000" dirty="0"/>
              <a:t> -</a:t>
            </a:r>
          </a:p>
        </p:txBody>
      </p:sp>
      <p:pic>
        <p:nvPicPr>
          <p:cNvPr id="20" name="Imagem 19">
            <a:extLst>
              <a:ext uri="{FF2B5EF4-FFF2-40B4-BE49-F238E27FC236}">
                <a16:creationId xmlns:a16="http://schemas.microsoft.com/office/drawing/2014/main" id="{859C5C76-B79D-3D63-7D47-0FC859BDE5A3}"/>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1E397FFD-6842-59CD-6199-F02CF3341FE2}"/>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D6A275B9-3D4A-C4AA-4724-2CABAA18AC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Rectangle 1">
            <a:extLst>
              <a:ext uri="{FF2B5EF4-FFF2-40B4-BE49-F238E27FC236}">
                <a16:creationId xmlns:a16="http://schemas.microsoft.com/office/drawing/2014/main" id="{A927D6B8-0848-E665-F62F-6E895DB8963C}"/>
              </a:ext>
            </a:extLst>
          </p:cNvPr>
          <p:cNvSpPr>
            <a:spLocks noChangeArrowheads="1"/>
          </p:cNvSpPr>
          <p:nvPr/>
        </p:nvSpPr>
        <p:spPr bwMode="auto">
          <a:xfrm rot="10800000" flipV="1">
            <a:off x="250415" y="1025078"/>
            <a:ext cx="8572797" cy="58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2400" b="1" i="0" u="none" strike="noStrike" cap="none" normalizeH="0" baseline="0" dirty="0">
                <a:ln>
                  <a:noFill/>
                </a:ln>
                <a:solidFill>
                  <a:srgbClr val="0070C0"/>
                </a:solidFill>
                <a:effectLst/>
              </a:rPr>
              <a:t>System Assembly and Software Installation</a:t>
            </a:r>
            <a:endParaRPr kumimoji="0" lang="pt-PT" altLang="pt-PT" sz="2400" b="1" i="0" u="none" strike="noStrike" cap="none" normalizeH="0" baseline="0" dirty="0">
              <a:ln>
                <a:noFill/>
              </a:ln>
              <a:solidFill>
                <a:srgbClr val="0070C0"/>
              </a:solidFill>
              <a:effectLst/>
            </a:endParaRPr>
          </a:p>
        </p:txBody>
      </p:sp>
      <p:sp>
        <p:nvSpPr>
          <p:cNvPr id="5" name="Marcador de Posição de Conteúdo 4">
            <a:extLst>
              <a:ext uri="{FF2B5EF4-FFF2-40B4-BE49-F238E27FC236}">
                <a16:creationId xmlns:a16="http://schemas.microsoft.com/office/drawing/2014/main" id="{9749FE9D-4B35-D82B-0798-B52550160BC9}"/>
              </a:ext>
            </a:extLst>
          </p:cNvPr>
          <p:cNvSpPr>
            <a:spLocks noGrp="1"/>
          </p:cNvSpPr>
          <p:nvPr>
            <p:ph idx="1"/>
          </p:nvPr>
        </p:nvSpPr>
        <p:spPr>
          <a:xfrm>
            <a:off x="320788" y="1600200"/>
            <a:ext cx="8502424" cy="4525963"/>
          </a:xfrm>
        </p:spPr>
        <p:txBody>
          <a:bodyPr>
            <a:normAutofit/>
          </a:bodyPr>
          <a:lstStyle/>
          <a:p>
            <a:pPr marL="0" indent="0" algn="just">
              <a:lnSpc>
                <a:spcPct val="150000"/>
              </a:lnSpc>
              <a:buNone/>
            </a:pPr>
            <a:r>
              <a:rPr lang="en-US" sz="1600" dirty="0"/>
              <a:t>At this stage, all physical components of the project were assembled, including:</a:t>
            </a:r>
          </a:p>
          <a:p>
            <a:pPr algn="just">
              <a:lnSpc>
                <a:spcPct val="150000"/>
              </a:lnSpc>
            </a:pPr>
            <a:r>
              <a:rPr lang="en-US" sz="1600" dirty="0"/>
              <a:t>Raspberry Pi 5 with an active cooler (fan) to ensure efficient cooling.</a:t>
            </a:r>
          </a:p>
          <a:p>
            <a:pPr algn="just">
              <a:lnSpc>
                <a:spcPct val="150000"/>
              </a:lnSpc>
            </a:pPr>
            <a:r>
              <a:rPr lang="en-US" sz="1600" dirty="0"/>
              <a:t>7” touchscreen display (1024x600 at 60Hz), directly connected to the Raspberry Pi.</a:t>
            </a:r>
          </a:p>
          <a:p>
            <a:pPr algn="just">
              <a:lnSpc>
                <a:spcPct val="150000"/>
              </a:lnSpc>
            </a:pPr>
            <a:r>
              <a:rPr lang="en-US" sz="1600" dirty="0"/>
              <a:t>Official Raspberry Pi camera, connected via flat cable (CSI interface).</a:t>
            </a:r>
          </a:p>
          <a:p>
            <a:pPr algn="just">
              <a:lnSpc>
                <a:spcPct val="150000"/>
              </a:lnSpc>
            </a:pPr>
            <a:r>
              <a:rPr lang="en-US" sz="1600" dirty="0"/>
              <a:t>Support structure to keep the setup stable and functional.</a:t>
            </a:r>
          </a:p>
          <a:p>
            <a:pPr marL="0" indent="0" algn="just">
              <a:lnSpc>
                <a:spcPct val="150000"/>
              </a:lnSpc>
              <a:buNone/>
            </a:pPr>
            <a:r>
              <a:rPr lang="en-US" sz="1600" dirty="0"/>
              <a:t>After the assembly, the Raspberry Pi OS (official operating system) was installed, along with the necessary drivers to ensure the proper functioning of both the display and the camera. The graphical interface was successfully validated, as shown in the image.</a:t>
            </a:r>
            <a:endParaRPr lang="pt-PT" sz="1600" dirty="0"/>
          </a:p>
        </p:txBody>
      </p:sp>
    </p:spTree>
    <p:extLst>
      <p:ext uri="{BB962C8B-B14F-4D97-AF65-F5344CB8AC3E}">
        <p14:creationId xmlns:p14="http://schemas.microsoft.com/office/powerpoint/2010/main" val="3463613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2AAA7-C189-21B6-7AB3-1ECEEA386E9C}"/>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102F6E0D-8A94-9006-8C0F-4106614262ED}"/>
              </a:ext>
            </a:extLst>
          </p:cNvPr>
          <p:cNvSpPr txBox="1">
            <a:spLocks noChangeArrowheads="1"/>
          </p:cNvSpPr>
          <p:nvPr/>
        </p:nvSpPr>
        <p:spPr bwMode="auto">
          <a:xfrm>
            <a:off x="260350" y="90354"/>
            <a:ext cx="4692648" cy="830997"/>
          </a:xfrm>
          <a:prstGeom prst="rect">
            <a:avLst/>
          </a:prstGeom>
          <a:noFill/>
          <a:ln w="9525">
            <a:noFill/>
            <a:miter lim="800000"/>
            <a:headEnd/>
            <a:tailEnd/>
          </a:ln>
          <a:effectLst/>
        </p:spPr>
        <p:txBody>
          <a:bodyPr wrap="square">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6. </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Hardware Assembly and OS Configuration</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36AAA498-5074-A07C-57BA-7CE8E8B87142}"/>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B69D7AE1-B2CD-B3B0-4FBD-77989DAF9260}"/>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42090170-2896-2664-C86D-C6996397CEC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C077CEC4-E053-6785-81AD-B173C6EC2071}"/>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F62BEFD2-36CA-9C08-7215-32A2F6116E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9084BE85-5149-2EE6-1486-743FC19303F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0BFC1AC5-E88F-EF4B-F7C9-ECD2207D9917}"/>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35</a:t>
            </a:fld>
            <a:r>
              <a:rPr lang="pt-PT" sz="1000" dirty="0"/>
              <a:t> -</a:t>
            </a:r>
          </a:p>
        </p:txBody>
      </p:sp>
      <p:pic>
        <p:nvPicPr>
          <p:cNvPr id="20" name="Imagem 19">
            <a:extLst>
              <a:ext uri="{FF2B5EF4-FFF2-40B4-BE49-F238E27FC236}">
                <a16:creationId xmlns:a16="http://schemas.microsoft.com/office/drawing/2014/main" id="{6580C42E-E41D-EC23-1230-04BCE9B8C471}"/>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645C555F-7624-C9BC-2AF0-1EDFBB56587A}"/>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BB4D4A8B-3EC6-5883-C5A3-F8365E6C51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Rectangle 1">
            <a:extLst>
              <a:ext uri="{FF2B5EF4-FFF2-40B4-BE49-F238E27FC236}">
                <a16:creationId xmlns:a16="http://schemas.microsoft.com/office/drawing/2014/main" id="{6909E4DD-BDFE-3790-0ADA-3CE67326411A}"/>
              </a:ext>
            </a:extLst>
          </p:cNvPr>
          <p:cNvSpPr>
            <a:spLocks noChangeArrowheads="1"/>
          </p:cNvSpPr>
          <p:nvPr/>
        </p:nvSpPr>
        <p:spPr bwMode="auto">
          <a:xfrm rot="10800000" flipV="1">
            <a:off x="250415" y="1025078"/>
            <a:ext cx="8572797" cy="58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2400" b="1" i="0" u="none" strike="noStrike" cap="none" normalizeH="0" baseline="0" dirty="0">
                <a:ln>
                  <a:noFill/>
                </a:ln>
                <a:solidFill>
                  <a:srgbClr val="0070C0"/>
                </a:solidFill>
                <a:effectLst/>
              </a:rPr>
              <a:t>System Assembly and Software Installation</a:t>
            </a:r>
            <a:endParaRPr kumimoji="0" lang="pt-PT" altLang="pt-PT" sz="2400" b="1" i="0" u="none" strike="noStrike" cap="none" normalizeH="0" baseline="0" dirty="0">
              <a:ln>
                <a:noFill/>
              </a:ln>
              <a:solidFill>
                <a:srgbClr val="0070C0"/>
              </a:solidFill>
              <a:effectLst/>
            </a:endParaRPr>
          </a:p>
        </p:txBody>
      </p:sp>
      <p:pic>
        <p:nvPicPr>
          <p:cNvPr id="6" name="Marcador de Posição de Conteúdo 5">
            <a:extLst>
              <a:ext uri="{FF2B5EF4-FFF2-40B4-BE49-F238E27FC236}">
                <a16:creationId xmlns:a16="http://schemas.microsoft.com/office/drawing/2014/main" id="{40FF167C-CFE7-0FCC-3045-3EC137DA3EA3}"/>
              </a:ext>
            </a:extLst>
          </p:cNvPr>
          <p:cNvPicPr>
            <a:picLocks noGrp="1" noChangeAspect="1"/>
          </p:cNvPicPr>
          <p:nvPr>
            <p:ph idx="1"/>
          </p:nvPr>
        </p:nvPicPr>
        <p:blipFill>
          <a:blip r:embed="rId7"/>
          <a:srcRect t="7442" b="15122"/>
          <a:stretch/>
        </p:blipFill>
        <p:spPr>
          <a:xfrm>
            <a:off x="375923" y="4182676"/>
            <a:ext cx="3444142" cy="2000238"/>
          </a:xfrm>
          <a:prstGeom prst="rect">
            <a:avLst/>
          </a:prstGeom>
        </p:spPr>
      </p:pic>
      <p:pic>
        <p:nvPicPr>
          <p:cNvPr id="7" name="Imagem 6">
            <a:extLst>
              <a:ext uri="{FF2B5EF4-FFF2-40B4-BE49-F238E27FC236}">
                <a16:creationId xmlns:a16="http://schemas.microsoft.com/office/drawing/2014/main" id="{5A4CB773-D36B-A66E-3C8F-3B3DC0F07534}"/>
              </a:ext>
            </a:extLst>
          </p:cNvPr>
          <p:cNvPicPr>
            <a:picLocks noChangeAspect="1"/>
          </p:cNvPicPr>
          <p:nvPr/>
        </p:nvPicPr>
        <p:blipFill>
          <a:blip r:embed="rId8"/>
          <a:srcRect l="10000" t="2222" r="12963"/>
          <a:stretch/>
        </p:blipFill>
        <p:spPr>
          <a:xfrm rot="5400000">
            <a:off x="5994178" y="3544427"/>
            <a:ext cx="1936253" cy="3276736"/>
          </a:xfrm>
          <a:prstGeom prst="rect">
            <a:avLst/>
          </a:prstGeom>
        </p:spPr>
      </p:pic>
      <p:pic>
        <p:nvPicPr>
          <p:cNvPr id="8" name="Imagem 7">
            <a:extLst>
              <a:ext uri="{FF2B5EF4-FFF2-40B4-BE49-F238E27FC236}">
                <a16:creationId xmlns:a16="http://schemas.microsoft.com/office/drawing/2014/main" id="{92D3FD96-4E15-0055-E566-D0893C4FA7A7}"/>
              </a:ext>
            </a:extLst>
          </p:cNvPr>
          <p:cNvPicPr>
            <a:picLocks noChangeAspect="1"/>
          </p:cNvPicPr>
          <p:nvPr/>
        </p:nvPicPr>
        <p:blipFill>
          <a:blip r:embed="rId9"/>
          <a:srcRect t="5607" b="5876"/>
          <a:stretch/>
        </p:blipFill>
        <p:spPr>
          <a:xfrm>
            <a:off x="321327" y="1678529"/>
            <a:ext cx="3554071" cy="2359464"/>
          </a:xfrm>
          <a:prstGeom prst="rect">
            <a:avLst/>
          </a:prstGeom>
        </p:spPr>
      </p:pic>
      <p:pic>
        <p:nvPicPr>
          <p:cNvPr id="9" name="Imagem 8">
            <a:extLst>
              <a:ext uri="{FF2B5EF4-FFF2-40B4-BE49-F238E27FC236}">
                <a16:creationId xmlns:a16="http://schemas.microsoft.com/office/drawing/2014/main" id="{039F880D-97A1-FED8-1A3B-AD1D023F170E}"/>
              </a:ext>
            </a:extLst>
          </p:cNvPr>
          <p:cNvPicPr>
            <a:picLocks noChangeAspect="1"/>
          </p:cNvPicPr>
          <p:nvPr/>
        </p:nvPicPr>
        <p:blipFill>
          <a:blip r:embed="rId10"/>
          <a:srcRect l="4075" t="2494" r="7036" b="4149"/>
          <a:stretch/>
        </p:blipFill>
        <p:spPr>
          <a:xfrm rot="16200000">
            <a:off x="5732558" y="1136190"/>
            <a:ext cx="2459492" cy="3444144"/>
          </a:xfrm>
          <a:prstGeom prst="rect">
            <a:avLst/>
          </a:prstGeom>
        </p:spPr>
      </p:pic>
    </p:spTree>
    <p:extLst>
      <p:ext uri="{BB962C8B-B14F-4D97-AF65-F5344CB8AC3E}">
        <p14:creationId xmlns:p14="http://schemas.microsoft.com/office/powerpoint/2010/main" val="1661472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7FBAE-CEF6-5C22-9FD5-C6F3E4DCF02B}"/>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75392DB4-D0BF-8BB8-A88F-A380DC1B79ED}"/>
              </a:ext>
            </a:extLst>
          </p:cNvPr>
          <p:cNvSpPr txBox="1">
            <a:spLocks noChangeArrowheads="1"/>
          </p:cNvSpPr>
          <p:nvPr/>
        </p:nvSpPr>
        <p:spPr bwMode="auto">
          <a:xfrm>
            <a:off x="260350" y="90354"/>
            <a:ext cx="4692648" cy="830997"/>
          </a:xfrm>
          <a:prstGeom prst="rect">
            <a:avLst/>
          </a:prstGeom>
          <a:noFill/>
          <a:ln w="9525">
            <a:noFill/>
            <a:miter lim="800000"/>
            <a:headEnd/>
            <a:tailEnd/>
          </a:ln>
          <a:effectLst/>
        </p:spPr>
        <p:txBody>
          <a:bodyPr wrap="square">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6. </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Hardware Assembly and OS Configuration</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7A596726-7604-20F2-F8AD-499ECDD7FC82}"/>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A892EA4D-4402-E804-02F1-D07B16B9ED5C}"/>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908AC18E-3FA9-3B56-819E-F892D163FAF3}"/>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D4F94D4A-AACC-8912-CAAB-CF8F1459FA88}"/>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8F2A6D90-E587-0B97-CA23-5A6E93DA28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121169EB-70C3-5EA9-EF8A-73009F9D7E53}"/>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BCA607BD-E428-6291-ACBB-421610570C6C}"/>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36</a:t>
            </a:fld>
            <a:r>
              <a:rPr lang="pt-PT" sz="1000" dirty="0"/>
              <a:t> -</a:t>
            </a:r>
          </a:p>
        </p:txBody>
      </p:sp>
      <p:pic>
        <p:nvPicPr>
          <p:cNvPr id="20" name="Imagem 19">
            <a:extLst>
              <a:ext uri="{FF2B5EF4-FFF2-40B4-BE49-F238E27FC236}">
                <a16:creationId xmlns:a16="http://schemas.microsoft.com/office/drawing/2014/main" id="{C2385015-4B67-9F76-6622-4CCFDDA807F7}"/>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EC3674AC-F5ED-7A7E-FD5F-9CDF3EE2F00B}"/>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DC01C733-7C8E-89CE-B2F0-A9CD3BF4CC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Rectangle 1">
            <a:extLst>
              <a:ext uri="{FF2B5EF4-FFF2-40B4-BE49-F238E27FC236}">
                <a16:creationId xmlns:a16="http://schemas.microsoft.com/office/drawing/2014/main" id="{7E633A2C-0BC0-A051-3482-F79998B1F8CC}"/>
              </a:ext>
            </a:extLst>
          </p:cNvPr>
          <p:cNvSpPr>
            <a:spLocks noChangeArrowheads="1"/>
          </p:cNvSpPr>
          <p:nvPr/>
        </p:nvSpPr>
        <p:spPr bwMode="auto">
          <a:xfrm rot="10800000" flipV="1">
            <a:off x="250415" y="1025078"/>
            <a:ext cx="8572797" cy="58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2400" b="1" i="0" u="none" strike="noStrike" cap="none" normalizeH="0" baseline="0" dirty="0">
                <a:ln>
                  <a:noFill/>
                </a:ln>
                <a:solidFill>
                  <a:srgbClr val="0070C0"/>
                </a:solidFill>
                <a:effectLst/>
              </a:rPr>
              <a:t>System Assembly and Software Installation</a:t>
            </a:r>
            <a:endParaRPr kumimoji="0" lang="pt-PT" altLang="pt-PT" sz="2400" b="1" i="0" u="none" strike="noStrike" cap="none" normalizeH="0" baseline="0" dirty="0">
              <a:ln>
                <a:noFill/>
              </a:ln>
              <a:solidFill>
                <a:srgbClr val="0070C0"/>
              </a:solidFill>
              <a:effectLst/>
            </a:endParaRPr>
          </a:p>
        </p:txBody>
      </p:sp>
      <p:pic>
        <p:nvPicPr>
          <p:cNvPr id="5" name="Marcador de Posição de Conteúdo 4">
            <a:extLst>
              <a:ext uri="{FF2B5EF4-FFF2-40B4-BE49-F238E27FC236}">
                <a16:creationId xmlns:a16="http://schemas.microsoft.com/office/drawing/2014/main" id="{A8ECAD66-F8EB-49B2-C58B-D280D3C4EACE}"/>
              </a:ext>
            </a:extLst>
          </p:cNvPr>
          <p:cNvPicPr>
            <a:picLocks noGrp="1" noChangeAspect="1"/>
          </p:cNvPicPr>
          <p:nvPr>
            <p:ph idx="1"/>
          </p:nvPr>
        </p:nvPicPr>
        <p:blipFill>
          <a:blip r:embed="rId7"/>
          <a:srcRect b="24711"/>
          <a:stretch/>
        </p:blipFill>
        <p:spPr>
          <a:xfrm>
            <a:off x="326121" y="1717877"/>
            <a:ext cx="4359087" cy="2461439"/>
          </a:xfrm>
          <a:prstGeom prst="rect">
            <a:avLst/>
          </a:prstGeom>
        </p:spPr>
      </p:pic>
      <p:pic>
        <p:nvPicPr>
          <p:cNvPr id="10" name="Imagem 9">
            <a:extLst>
              <a:ext uri="{FF2B5EF4-FFF2-40B4-BE49-F238E27FC236}">
                <a16:creationId xmlns:a16="http://schemas.microsoft.com/office/drawing/2014/main" id="{A648A699-8617-E488-1898-E503A01BC973}"/>
              </a:ext>
            </a:extLst>
          </p:cNvPr>
          <p:cNvPicPr>
            <a:picLocks noChangeAspect="1"/>
          </p:cNvPicPr>
          <p:nvPr/>
        </p:nvPicPr>
        <p:blipFill>
          <a:blip r:embed="rId8"/>
          <a:srcRect l="-150" t="1258" r="150" b="26463"/>
          <a:stretch/>
        </p:blipFill>
        <p:spPr>
          <a:xfrm>
            <a:off x="4450534" y="3864749"/>
            <a:ext cx="4367345" cy="2367523"/>
          </a:xfrm>
          <a:prstGeom prst="rect">
            <a:avLst/>
          </a:prstGeom>
        </p:spPr>
      </p:pic>
    </p:spTree>
    <p:extLst>
      <p:ext uri="{BB962C8B-B14F-4D97-AF65-F5344CB8AC3E}">
        <p14:creationId xmlns:p14="http://schemas.microsoft.com/office/powerpoint/2010/main" val="187484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6CDBF-B6AD-C323-EEE4-D2080A585422}"/>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53FAE8CC-F304-3165-40A2-69A3CC7EC251}"/>
              </a:ext>
            </a:extLst>
          </p:cNvPr>
          <p:cNvSpPr txBox="1">
            <a:spLocks noChangeArrowheads="1"/>
          </p:cNvSpPr>
          <p:nvPr/>
        </p:nvSpPr>
        <p:spPr bwMode="auto">
          <a:xfrm>
            <a:off x="260350" y="90354"/>
            <a:ext cx="4692648" cy="830997"/>
          </a:xfrm>
          <a:prstGeom prst="rect">
            <a:avLst/>
          </a:prstGeom>
          <a:noFill/>
          <a:ln w="9525">
            <a:noFill/>
            <a:miter lim="800000"/>
            <a:headEnd/>
            <a:tailEnd/>
          </a:ln>
          <a:effectLst/>
        </p:spPr>
        <p:txBody>
          <a:bodyPr wrap="square">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6. </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Hardware Assembly and OS Configuration</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B189317D-14F2-CFA7-57D1-14E6B94342F9}"/>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DFC081B4-A127-3827-662A-78E912B35C1C}"/>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597DE036-2939-4E81-252D-75C23C7575BC}"/>
              </a:ext>
            </a:extLst>
          </p:cNvPr>
          <p:cNvPicPr>
            <a:picLocks noChangeAspect="1"/>
          </p:cNvPicPr>
          <p:nvPr/>
        </p:nvPicPr>
        <p:blipFill>
          <a:blip r:embed="rId5"/>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E9AC515D-B1A6-C673-B075-195AA430E2E3}"/>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B8103806-9C90-277C-0B44-5910516620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9E96750B-23DE-7F91-D5F1-E75C13A448E6}"/>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4CEBDB47-986A-8A17-B18D-289777635650}"/>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37</a:t>
            </a:fld>
            <a:r>
              <a:rPr lang="pt-PT" sz="1000" dirty="0"/>
              <a:t> -</a:t>
            </a:r>
          </a:p>
        </p:txBody>
      </p:sp>
      <p:pic>
        <p:nvPicPr>
          <p:cNvPr id="20" name="Imagem 19">
            <a:extLst>
              <a:ext uri="{FF2B5EF4-FFF2-40B4-BE49-F238E27FC236}">
                <a16:creationId xmlns:a16="http://schemas.microsoft.com/office/drawing/2014/main" id="{6576B484-EE04-FC0C-DA3C-6CBD316FBE71}"/>
              </a:ext>
            </a:extLst>
          </p:cNvPr>
          <p:cNvPicPr>
            <a:picLocks noChangeAspect="1"/>
          </p:cNvPicPr>
          <p:nvPr/>
        </p:nvPicPr>
        <p:blipFill>
          <a:blip r:embed="rId7"/>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AB9AC0C9-5E70-8AE1-4AA4-ACDA377192F6}"/>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60756EA3-240B-6FDB-5E17-34467FEF52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Rectangle 1">
            <a:extLst>
              <a:ext uri="{FF2B5EF4-FFF2-40B4-BE49-F238E27FC236}">
                <a16:creationId xmlns:a16="http://schemas.microsoft.com/office/drawing/2014/main" id="{222AD29F-0EA0-1341-4EB2-A85BE2A9F9C4}"/>
              </a:ext>
            </a:extLst>
          </p:cNvPr>
          <p:cNvSpPr>
            <a:spLocks noChangeArrowheads="1"/>
          </p:cNvSpPr>
          <p:nvPr/>
        </p:nvSpPr>
        <p:spPr bwMode="auto">
          <a:xfrm rot="10800000" flipV="1">
            <a:off x="250415" y="1025078"/>
            <a:ext cx="8572797" cy="58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pt-PT" sz="2400" b="1" i="0" u="none" strike="noStrike" cap="none" normalizeH="0" baseline="0" dirty="0">
                <a:ln>
                  <a:noFill/>
                </a:ln>
                <a:solidFill>
                  <a:srgbClr val="0070C0"/>
                </a:solidFill>
                <a:effectLst/>
              </a:rPr>
              <a:t>Demonstration Video – System in Operation</a:t>
            </a:r>
            <a:endParaRPr kumimoji="0" lang="pt-PT" altLang="pt-PT" sz="2400" b="1" i="0" u="none" strike="noStrike" cap="none" normalizeH="0" baseline="0" dirty="0">
              <a:ln>
                <a:noFill/>
              </a:ln>
              <a:solidFill>
                <a:srgbClr val="0070C0"/>
              </a:solidFill>
              <a:effectLst/>
            </a:endParaRPr>
          </a:p>
        </p:txBody>
      </p:sp>
      <p:pic>
        <p:nvPicPr>
          <p:cNvPr id="6" name="Vídeo_Demonstrativo">
            <a:hlinkClick r:id="" action="ppaction://media"/>
            <a:extLst>
              <a:ext uri="{FF2B5EF4-FFF2-40B4-BE49-F238E27FC236}">
                <a16:creationId xmlns:a16="http://schemas.microsoft.com/office/drawing/2014/main" id="{E96B71AE-4196-93FC-D5A6-55B88D65C53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9"/>
          <a:stretch>
            <a:fillRect/>
          </a:stretch>
        </p:blipFill>
        <p:spPr>
          <a:xfrm>
            <a:off x="5560194" y="1596680"/>
            <a:ext cx="2562225" cy="4525963"/>
          </a:xfrm>
        </p:spPr>
      </p:pic>
      <p:sp>
        <p:nvSpPr>
          <p:cNvPr id="8" name="CaixaDeTexto 7">
            <a:extLst>
              <a:ext uri="{FF2B5EF4-FFF2-40B4-BE49-F238E27FC236}">
                <a16:creationId xmlns:a16="http://schemas.microsoft.com/office/drawing/2014/main" id="{AD6B81A7-58ED-B5F7-829A-803B037B71EB}"/>
              </a:ext>
            </a:extLst>
          </p:cNvPr>
          <p:cNvSpPr txBox="1"/>
          <p:nvPr/>
        </p:nvSpPr>
        <p:spPr>
          <a:xfrm>
            <a:off x="250415" y="1716155"/>
            <a:ext cx="4630992" cy="4116768"/>
          </a:xfrm>
          <a:prstGeom prst="rect">
            <a:avLst/>
          </a:prstGeom>
          <a:noFill/>
        </p:spPr>
        <p:txBody>
          <a:bodyPr wrap="square">
            <a:spAutoFit/>
          </a:bodyPr>
          <a:lstStyle/>
          <a:p>
            <a:pPr algn="just">
              <a:lnSpc>
                <a:spcPct val="150000"/>
              </a:lnSpc>
            </a:pPr>
            <a:r>
              <a:rPr lang="en-US" sz="1600" dirty="0"/>
              <a:t>This video showcases the assembled system in operation, with the touchscreen fully functional on both Raspberry Pi devices used in the project both assembled by us from scratch, starting with individually delivered components.</a:t>
            </a:r>
          </a:p>
          <a:p>
            <a:pPr algn="just">
              <a:lnSpc>
                <a:spcPct val="150000"/>
              </a:lnSpc>
            </a:pPr>
            <a:r>
              <a:rPr lang="en-US" sz="1600" dirty="0"/>
              <a:t>In addition to the touchscreen responsiveness, the Raspberry Pi OS graphical interface is visible, properly installed and configured.</a:t>
            </a:r>
          </a:p>
          <a:p>
            <a:pPr algn="just">
              <a:lnSpc>
                <a:spcPct val="150000"/>
              </a:lnSpc>
            </a:pPr>
            <a:r>
              <a:rPr lang="en-US" sz="1600" dirty="0"/>
              <a:t>The official Raspberry Pi camera module is also correctly connected and positioned, ready to capture images required for the facial recognition process.</a:t>
            </a:r>
            <a:endParaRPr lang="pt-PT" sz="1600" dirty="0"/>
          </a:p>
        </p:txBody>
      </p:sp>
    </p:spTree>
    <p:extLst>
      <p:ext uri="{BB962C8B-B14F-4D97-AF65-F5344CB8AC3E}">
        <p14:creationId xmlns:p14="http://schemas.microsoft.com/office/powerpoint/2010/main" val="237143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FA038-5C1C-46A3-77E5-C85B52093A55}"/>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522FC625-17B6-E26C-54BB-0C7A441AE544}"/>
              </a:ext>
            </a:extLst>
          </p:cNvPr>
          <p:cNvSpPr txBox="1">
            <a:spLocks noChangeArrowheads="1"/>
          </p:cNvSpPr>
          <p:nvPr/>
        </p:nvSpPr>
        <p:spPr bwMode="auto">
          <a:xfrm>
            <a:off x="260349" y="90354"/>
            <a:ext cx="5530849" cy="830997"/>
          </a:xfrm>
          <a:prstGeom prst="rect">
            <a:avLst/>
          </a:prstGeom>
          <a:noFill/>
          <a:ln w="9525">
            <a:noFill/>
            <a:miter lim="800000"/>
            <a:headEnd/>
            <a:tailEnd/>
          </a:ln>
          <a:effectLst/>
        </p:spPr>
        <p:txBody>
          <a:bodyPr wrap="square">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7. </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Database Architecture Overview - </a:t>
            </a:r>
            <a:r>
              <a:rPr lang="en-US" sz="2400" b="1" dirty="0" err="1">
                <a:effectLst>
                  <a:outerShdw blurRad="38100" dist="38100" dir="2700000" algn="tl">
                    <a:srgbClr val="C0C0C0"/>
                  </a:outerShdw>
                </a:effectLst>
                <a:latin typeface="Arial" panose="020B0604020202020204" pitchFamily="34" charset="0"/>
                <a:cs typeface="Arial" panose="020B0604020202020204" pitchFamily="34" charset="0"/>
              </a:rPr>
              <a:t>FaceAuth</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 System</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FDACE978-EDC7-9458-E432-3FA5BC74899A}"/>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783C6DC8-D04D-76C4-7747-C649272B413F}"/>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9A3CA480-BC3B-F674-F0C6-6C8223529B14}"/>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FBB31D3C-4377-3858-A603-33C87D50A143}"/>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9D7CF14F-B649-8FEE-E95C-D5264D0AC3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850BEAC8-E5E6-60EC-6A42-0F6A9C2BA731}"/>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FCCEC2BF-E121-11D7-BF00-84F67EDF4E0A}"/>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38</a:t>
            </a:fld>
            <a:r>
              <a:rPr lang="pt-PT" sz="1000" dirty="0"/>
              <a:t> -</a:t>
            </a:r>
          </a:p>
        </p:txBody>
      </p:sp>
      <p:pic>
        <p:nvPicPr>
          <p:cNvPr id="20" name="Imagem 19">
            <a:extLst>
              <a:ext uri="{FF2B5EF4-FFF2-40B4-BE49-F238E27FC236}">
                <a16:creationId xmlns:a16="http://schemas.microsoft.com/office/drawing/2014/main" id="{5EB27829-48E6-5DFE-04A4-74F6EBB005E3}"/>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96496264-A44F-E7B7-2FBD-DF279820F1BF}"/>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5D7F78E6-B80D-4C2E-4AE3-9B3E2F9DB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Rectangle 1">
            <a:extLst>
              <a:ext uri="{FF2B5EF4-FFF2-40B4-BE49-F238E27FC236}">
                <a16:creationId xmlns:a16="http://schemas.microsoft.com/office/drawing/2014/main" id="{7CC599C0-E553-EB39-F299-3429C23F6395}"/>
              </a:ext>
            </a:extLst>
          </p:cNvPr>
          <p:cNvSpPr>
            <a:spLocks noChangeArrowheads="1"/>
          </p:cNvSpPr>
          <p:nvPr/>
        </p:nvSpPr>
        <p:spPr bwMode="auto">
          <a:xfrm rot="10800000" flipV="1">
            <a:off x="250825" y="990508"/>
            <a:ext cx="8572797" cy="792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solidFill>
                  <a:srgbClr val="0070C0"/>
                </a:solidFill>
                <a:effectLst/>
              </a:rPr>
              <a:t>The </a:t>
            </a:r>
            <a:r>
              <a:rPr kumimoji="0" lang="en-US" altLang="pt-PT" sz="1600" i="0" u="none" strike="noStrike" cap="none" normalizeH="0" baseline="0" dirty="0" err="1">
                <a:ln>
                  <a:noFill/>
                </a:ln>
                <a:solidFill>
                  <a:srgbClr val="0070C0"/>
                </a:solidFill>
                <a:effectLst/>
              </a:rPr>
              <a:t>FaceAuth</a:t>
            </a:r>
            <a:r>
              <a:rPr kumimoji="0" lang="en-US" altLang="pt-PT" sz="1600" i="0" u="none" strike="noStrike" cap="none" normalizeH="0" baseline="0" dirty="0">
                <a:ln>
                  <a:noFill/>
                </a:ln>
                <a:solidFill>
                  <a:srgbClr val="0070C0"/>
                </a:solidFill>
                <a:effectLst/>
              </a:rPr>
              <a:t> platform relies on a well-structured relational database composed of four core tables, each designed to support a specific aspect of the system’s functionality:</a:t>
            </a:r>
            <a:endParaRPr kumimoji="0" lang="pt-PT" altLang="pt-PT" sz="1600" i="0" u="none" strike="noStrike" cap="none" normalizeH="0" baseline="0" dirty="0">
              <a:ln>
                <a:noFill/>
              </a:ln>
              <a:solidFill>
                <a:srgbClr val="0070C0"/>
              </a:solidFill>
              <a:effectLst/>
            </a:endParaRPr>
          </a:p>
        </p:txBody>
      </p:sp>
      <p:sp>
        <p:nvSpPr>
          <p:cNvPr id="5" name="Marcador de Posição de Conteúdo 4">
            <a:extLst>
              <a:ext uri="{FF2B5EF4-FFF2-40B4-BE49-F238E27FC236}">
                <a16:creationId xmlns:a16="http://schemas.microsoft.com/office/drawing/2014/main" id="{EAF73F22-CF9B-643C-02B9-564A17F2F96E}"/>
              </a:ext>
            </a:extLst>
          </p:cNvPr>
          <p:cNvSpPr>
            <a:spLocks noGrp="1"/>
          </p:cNvSpPr>
          <p:nvPr>
            <p:ph idx="1"/>
          </p:nvPr>
        </p:nvSpPr>
        <p:spPr>
          <a:xfrm>
            <a:off x="238125" y="1794249"/>
            <a:ext cx="8572796" cy="4525963"/>
          </a:xfrm>
        </p:spPr>
        <p:txBody>
          <a:bodyPr>
            <a:normAutofit lnSpcReduction="10000"/>
          </a:bodyPr>
          <a:lstStyle/>
          <a:p>
            <a:pPr algn="just">
              <a:lnSpc>
                <a:spcPct val="150000"/>
              </a:lnSpc>
            </a:pPr>
            <a:r>
              <a:rPr lang="en-US" sz="1600" b="1" dirty="0">
                <a:solidFill>
                  <a:srgbClr val="0070C0"/>
                </a:solidFill>
              </a:rPr>
              <a:t>users</a:t>
            </a:r>
          </a:p>
          <a:p>
            <a:pPr marL="0" indent="0" algn="just">
              <a:lnSpc>
                <a:spcPct val="150000"/>
              </a:lnSpc>
              <a:buNone/>
            </a:pPr>
            <a:r>
              <a:rPr lang="en-US" sz="1600" dirty="0"/>
              <a:t>Stores the essential information of each user. This is the central table from which relationships with all other data are established. </a:t>
            </a:r>
          </a:p>
          <a:p>
            <a:pPr algn="just">
              <a:lnSpc>
                <a:spcPct val="150000"/>
              </a:lnSpc>
            </a:pPr>
            <a:r>
              <a:rPr lang="en-US" sz="1600" b="1" dirty="0" err="1">
                <a:solidFill>
                  <a:srgbClr val="0070C0"/>
                </a:solidFill>
              </a:rPr>
              <a:t>user_face_data</a:t>
            </a:r>
            <a:endParaRPr lang="en-US" sz="1600" b="1" dirty="0">
              <a:solidFill>
                <a:srgbClr val="0070C0"/>
              </a:solidFill>
            </a:endParaRPr>
          </a:p>
          <a:p>
            <a:pPr marL="0" indent="0" algn="just">
              <a:lnSpc>
                <a:spcPct val="150000"/>
              </a:lnSpc>
              <a:buNone/>
            </a:pPr>
            <a:r>
              <a:rPr lang="en-US" sz="1600" dirty="0"/>
              <a:t>Contains the processed facial data of users, enabling the system to perform accurate and secure face recognition.</a:t>
            </a:r>
          </a:p>
          <a:p>
            <a:pPr algn="just">
              <a:lnSpc>
                <a:spcPct val="150000"/>
              </a:lnSpc>
            </a:pPr>
            <a:r>
              <a:rPr lang="en-US" sz="1600" b="1" dirty="0" err="1">
                <a:solidFill>
                  <a:srgbClr val="0070C0"/>
                </a:solidFill>
              </a:rPr>
              <a:t>access_logs</a:t>
            </a:r>
            <a:endParaRPr lang="en-US" sz="1600" b="1" dirty="0">
              <a:solidFill>
                <a:srgbClr val="0070C0"/>
              </a:solidFill>
            </a:endParaRPr>
          </a:p>
          <a:p>
            <a:pPr marL="0" indent="0" algn="just">
              <a:lnSpc>
                <a:spcPct val="150000"/>
              </a:lnSpc>
              <a:buNone/>
            </a:pPr>
            <a:r>
              <a:rPr lang="en-US" sz="1600" dirty="0"/>
              <a:t>Keeps a detailed log of all system access attempts, indicating whether the user was recognized, along with date and time.</a:t>
            </a:r>
          </a:p>
          <a:p>
            <a:pPr algn="just">
              <a:lnSpc>
                <a:spcPct val="150000"/>
              </a:lnSpc>
            </a:pPr>
            <a:r>
              <a:rPr lang="en-US" sz="1600" b="1" dirty="0">
                <a:solidFill>
                  <a:srgbClr val="0070C0"/>
                </a:solidFill>
              </a:rPr>
              <a:t>integrations</a:t>
            </a:r>
          </a:p>
          <a:p>
            <a:pPr marL="0" indent="0" algn="just">
              <a:lnSpc>
                <a:spcPct val="150000"/>
              </a:lnSpc>
              <a:buNone/>
            </a:pPr>
            <a:r>
              <a:rPr lang="en-US" sz="1600" dirty="0"/>
              <a:t>Handles external service configurations linked to users, such as notifications or API connections with other platforms.</a:t>
            </a:r>
            <a:endParaRPr lang="pt-PT" sz="1600" dirty="0"/>
          </a:p>
        </p:txBody>
      </p:sp>
    </p:spTree>
    <p:extLst>
      <p:ext uri="{BB962C8B-B14F-4D97-AF65-F5344CB8AC3E}">
        <p14:creationId xmlns:p14="http://schemas.microsoft.com/office/powerpoint/2010/main" val="4239111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9DC9E-AC9E-57FD-AC46-1F40D20FA4DB}"/>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257E6194-077F-EBA8-531B-78E23FF62AB0}"/>
              </a:ext>
            </a:extLst>
          </p:cNvPr>
          <p:cNvSpPr txBox="1">
            <a:spLocks noChangeArrowheads="1"/>
          </p:cNvSpPr>
          <p:nvPr/>
        </p:nvSpPr>
        <p:spPr bwMode="auto">
          <a:xfrm>
            <a:off x="260349" y="90354"/>
            <a:ext cx="5530849" cy="830997"/>
          </a:xfrm>
          <a:prstGeom prst="rect">
            <a:avLst/>
          </a:prstGeom>
          <a:noFill/>
          <a:ln w="9525">
            <a:noFill/>
            <a:miter lim="800000"/>
            <a:headEnd/>
            <a:tailEnd/>
          </a:ln>
          <a:effectLst/>
        </p:spPr>
        <p:txBody>
          <a:bodyPr wrap="square">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7. </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Database Architecture Overview - </a:t>
            </a:r>
            <a:r>
              <a:rPr lang="en-US" sz="2400" b="1" dirty="0" err="1">
                <a:effectLst>
                  <a:outerShdw blurRad="38100" dist="38100" dir="2700000" algn="tl">
                    <a:srgbClr val="C0C0C0"/>
                  </a:outerShdw>
                </a:effectLst>
                <a:latin typeface="Arial" panose="020B0604020202020204" pitchFamily="34" charset="0"/>
                <a:cs typeface="Arial" panose="020B0604020202020204" pitchFamily="34" charset="0"/>
              </a:rPr>
              <a:t>FaceAuth</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 System</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AE420347-1E73-6FF5-892C-80896F3BCC24}"/>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CB8EA506-0531-00CB-D74D-08134C3DAD89}"/>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2AAE225C-8CF4-2B75-1479-222A9C81FC03}"/>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4543EAFC-1B74-E6E2-F891-6A3E67003808}"/>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84948EBD-3C29-A99A-1AA2-7C0D4B73A5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ADD53EBD-8615-9798-62DB-54549E2417F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673B2357-EEEF-D48C-A2ED-68CAAA960A7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39</a:t>
            </a:fld>
            <a:r>
              <a:rPr lang="pt-PT" sz="1000" dirty="0"/>
              <a:t> -</a:t>
            </a:r>
          </a:p>
        </p:txBody>
      </p:sp>
      <p:pic>
        <p:nvPicPr>
          <p:cNvPr id="20" name="Imagem 19">
            <a:extLst>
              <a:ext uri="{FF2B5EF4-FFF2-40B4-BE49-F238E27FC236}">
                <a16:creationId xmlns:a16="http://schemas.microsoft.com/office/drawing/2014/main" id="{17CD4FCC-D020-497C-87B9-0BB60DA88C14}"/>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F67D50D4-9601-FAE8-B660-0BB3F2296F71}"/>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2BB96CCF-C04F-9B83-4509-ED454938FD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6" name="Marcador de Posição de Conteúdo 5">
            <a:extLst>
              <a:ext uri="{FF2B5EF4-FFF2-40B4-BE49-F238E27FC236}">
                <a16:creationId xmlns:a16="http://schemas.microsoft.com/office/drawing/2014/main" id="{33FF9C75-D1FE-4D3D-9B60-B5EFF47CBCC4}"/>
              </a:ext>
            </a:extLst>
          </p:cNvPr>
          <p:cNvPicPr>
            <a:picLocks noGrp="1" noChangeAspect="1"/>
          </p:cNvPicPr>
          <p:nvPr>
            <p:ph idx="1"/>
          </p:nvPr>
        </p:nvPicPr>
        <p:blipFill>
          <a:blip r:embed="rId7"/>
          <a:stretch>
            <a:fillRect/>
          </a:stretch>
        </p:blipFill>
        <p:spPr>
          <a:xfrm>
            <a:off x="607362" y="1564056"/>
            <a:ext cx="7927037" cy="4389703"/>
          </a:xfrm>
          <a:prstGeom prst="rect">
            <a:avLst/>
          </a:prstGeom>
        </p:spPr>
      </p:pic>
    </p:spTree>
    <p:extLst>
      <p:ext uri="{BB962C8B-B14F-4D97-AF65-F5344CB8AC3E}">
        <p14:creationId xmlns:p14="http://schemas.microsoft.com/office/powerpoint/2010/main" val="847338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FC7A-4E55-7697-F32B-5928F3A6EA42}"/>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15854B87-7A13-715D-4EBB-A873B0F15568}"/>
              </a:ext>
            </a:extLst>
          </p:cNvPr>
          <p:cNvSpPr txBox="1">
            <a:spLocks noChangeArrowheads="1"/>
          </p:cNvSpPr>
          <p:nvPr/>
        </p:nvSpPr>
        <p:spPr bwMode="auto">
          <a:xfrm>
            <a:off x="260350" y="316163"/>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a:cs typeface="Arial"/>
              </a:rPr>
              <a:t>1. </a:t>
            </a:r>
            <a:r>
              <a:rPr lang="pt-PT" sz="2400" b="1" dirty="0">
                <a:latin typeface="Arial" panose="020B0604020202020204" pitchFamily="34" charset="0"/>
                <a:cs typeface="Arial" panose="020B0604020202020204" pitchFamily="34" charset="0"/>
              </a:rPr>
              <a:t>Introduction</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D4DF5987-8E12-147B-BEDA-ABC320779096}"/>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8B936CEA-328A-96D7-4984-E2FD8E36F555}"/>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12" name="CaixaDeTexto 11">
            <a:extLst>
              <a:ext uri="{FF2B5EF4-FFF2-40B4-BE49-F238E27FC236}">
                <a16:creationId xmlns:a16="http://schemas.microsoft.com/office/drawing/2014/main" id="{5D98885A-998D-A6EA-6251-8B17E168C160}"/>
              </a:ext>
            </a:extLst>
          </p:cNvPr>
          <p:cNvSpPr txBox="1"/>
          <p:nvPr/>
        </p:nvSpPr>
        <p:spPr>
          <a:xfrm>
            <a:off x="250825" y="1175378"/>
            <a:ext cx="8789988" cy="1531445"/>
          </a:xfrm>
          <a:prstGeom prst="rect">
            <a:avLst/>
          </a:prstGeom>
          <a:noFill/>
          <a:ln>
            <a:noFill/>
          </a:ln>
        </p:spPr>
        <p:txBody>
          <a:bodyPr wrap="square" rtlCol="0">
            <a:spAutoFit/>
          </a:bodyPr>
          <a:lstStyle/>
          <a:p>
            <a:pPr marL="285750" indent="-285750" algn="just">
              <a:lnSpc>
                <a:spcPct val="150000"/>
              </a:lnSpc>
              <a:buFont typeface="Arial" panose="020B0604020202020204" pitchFamily="34" charset="0"/>
              <a:buChar char="•"/>
            </a:pPr>
            <a:r>
              <a:rPr lang="en-US" sz="1600" b="1" dirty="0" err="1"/>
              <a:t>FaceAuth</a:t>
            </a:r>
            <a:r>
              <a:rPr lang="en-US" sz="1600" b="1" dirty="0"/>
              <a:t> Solution:</a:t>
            </a:r>
          </a:p>
          <a:p>
            <a:pPr algn="just">
              <a:lnSpc>
                <a:spcPct val="150000"/>
              </a:lnSpc>
            </a:pPr>
            <a:r>
              <a:rPr lang="en-US" sz="1600" dirty="0" err="1"/>
              <a:t>FaceAuth</a:t>
            </a:r>
            <a:r>
              <a:rPr lang="en-US" sz="1600" dirty="0"/>
              <a:t> is an innovative solution that combines accessible technology with advanced authentication strategies.</a:t>
            </a:r>
          </a:p>
          <a:p>
            <a:pPr algn="just">
              <a:lnSpc>
                <a:spcPct val="150000"/>
              </a:lnSpc>
            </a:pPr>
            <a:r>
              <a:rPr lang="en-US" sz="1600" dirty="0"/>
              <a:t>The goal is to provide a secure, intuitive, and user-friendly authentication method.</a:t>
            </a:r>
            <a:endParaRPr lang="pt-PT" dirty="0"/>
          </a:p>
        </p:txBody>
      </p:sp>
      <p:pic>
        <p:nvPicPr>
          <p:cNvPr id="15" name="Imagem 14">
            <a:extLst>
              <a:ext uri="{FF2B5EF4-FFF2-40B4-BE49-F238E27FC236}">
                <a16:creationId xmlns:a16="http://schemas.microsoft.com/office/drawing/2014/main" id="{978B56AD-CA61-EDB6-A6D5-8EE510E8230D}"/>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A232ECC3-895E-E3DE-7FF8-EBF8D26E5990}"/>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AD6904D2-19A6-7EAB-C07B-7AF3C94624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EEBFF2BB-78A4-1DB5-D7CB-F7606DD874F6}"/>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9F32DF48-5AE3-D74D-CAC4-38210731027C}"/>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a:t>
            </a:fld>
            <a:r>
              <a:rPr lang="pt-PT" sz="1000" dirty="0"/>
              <a:t> -</a:t>
            </a:r>
          </a:p>
        </p:txBody>
      </p:sp>
      <p:pic>
        <p:nvPicPr>
          <p:cNvPr id="20" name="Imagem 19">
            <a:extLst>
              <a:ext uri="{FF2B5EF4-FFF2-40B4-BE49-F238E27FC236}">
                <a16:creationId xmlns:a16="http://schemas.microsoft.com/office/drawing/2014/main" id="{9AF08B95-388D-1BC3-9799-823AA1D4B73C}"/>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E796BB74-4523-5CBE-0A28-12E70881171F}"/>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ED5355F2-0232-A1F9-9651-E515DC370B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Tree>
    <p:extLst>
      <p:ext uri="{BB962C8B-B14F-4D97-AF65-F5344CB8AC3E}">
        <p14:creationId xmlns:p14="http://schemas.microsoft.com/office/powerpoint/2010/main" val="3000529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3F955-E2A4-3ABB-A3DB-B7996E6F3363}"/>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3140E90D-BDF4-A1EA-E330-D909D270DA9B}"/>
              </a:ext>
            </a:extLst>
          </p:cNvPr>
          <p:cNvSpPr txBox="1">
            <a:spLocks noChangeArrowheads="1"/>
          </p:cNvSpPr>
          <p:nvPr/>
        </p:nvSpPr>
        <p:spPr bwMode="auto">
          <a:xfrm>
            <a:off x="260349" y="90354"/>
            <a:ext cx="5530849" cy="830997"/>
          </a:xfrm>
          <a:prstGeom prst="rect">
            <a:avLst/>
          </a:prstGeom>
          <a:noFill/>
          <a:ln w="9525">
            <a:noFill/>
            <a:miter lim="800000"/>
            <a:headEnd/>
            <a:tailEnd/>
          </a:ln>
          <a:effectLst/>
        </p:spPr>
        <p:txBody>
          <a:bodyPr wrap="square">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8. </a:t>
            </a:r>
            <a:r>
              <a:rPr lang="en-US" sz="2400" b="1" dirty="0" err="1">
                <a:effectLst>
                  <a:outerShdw blurRad="38100" dist="38100" dir="2700000" algn="tl">
                    <a:srgbClr val="C0C0C0"/>
                  </a:outerShdw>
                </a:effectLst>
                <a:latin typeface="Arial" panose="020B0604020202020204" pitchFamily="34" charset="0"/>
                <a:cs typeface="Arial" panose="020B0604020202020204" pitchFamily="34" charset="0"/>
              </a:rPr>
              <a:t>FaceAuth</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 - System Architecture Overview</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DC5C676F-4EE0-69B3-859C-D703DF6CEF83}"/>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1B4269E6-C1DA-F5FA-74CB-822F4BEFE1AC}"/>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EB644628-F055-F89F-7274-224F9D7187F1}"/>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A34CA805-4271-4EA2-47BC-751263E72F8B}"/>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09B1DA12-DCF6-8EB1-D76F-0E3C9D90B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15DA8EB2-4917-3F1F-86A4-B8237E10B2F6}"/>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262D1D09-DA36-FFC3-2889-7A4C3F2C77C1}"/>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40</a:t>
            </a:fld>
            <a:r>
              <a:rPr lang="pt-PT" sz="1000" dirty="0"/>
              <a:t> -</a:t>
            </a:r>
          </a:p>
        </p:txBody>
      </p:sp>
      <p:pic>
        <p:nvPicPr>
          <p:cNvPr id="20" name="Imagem 19">
            <a:extLst>
              <a:ext uri="{FF2B5EF4-FFF2-40B4-BE49-F238E27FC236}">
                <a16:creationId xmlns:a16="http://schemas.microsoft.com/office/drawing/2014/main" id="{4A5E3A44-AF71-AAE0-652F-013EA95183AD}"/>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90E69D10-15F6-4E37-930D-BB8E8F960D90}"/>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8F6B99B8-0568-2C3A-B18E-28B7868B5D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Rectangle 1">
            <a:extLst>
              <a:ext uri="{FF2B5EF4-FFF2-40B4-BE49-F238E27FC236}">
                <a16:creationId xmlns:a16="http://schemas.microsoft.com/office/drawing/2014/main" id="{1D0AC6A6-8CFB-1CC9-080A-871E7716ED31}"/>
              </a:ext>
            </a:extLst>
          </p:cNvPr>
          <p:cNvSpPr>
            <a:spLocks noChangeArrowheads="1"/>
          </p:cNvSpPr>
          <p:nvPr/>
        </p:nvSpPr>
        <p:spPr bwMode="auto">
          <a:xfrm rot="10800000" flipV="1">
            <a:off x="250825" y="990508"/>
            <a:ext cx="8572797" cy="792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tabLst/>
            </a:pPr>
            <a:r>
              <a:rPr kumimoji="0" lang="en-US" altLang="pt-PT" sz="1600" i="0" u="none" strike="noStrike" cap="none" normalizeH="0" baseline="0" dirty="0">
                <a:ln>
                  <a:noFill/>
                </a:ln>
                <a:solidFill>
                  <a:srgbClr val="0070C0"/>
                </a:solidFill>
                <a:effectLst/>
              </a:rPr>
              <a:t>The system architecture defines the entire face recognition flow, from image capture to authentication and user feedback:</a:t>
            </a:r>
            <a:endParaRPr kumimoji="0" lang="pt-PT" altLang="pt-PT" sz="1600" i="0" u="none" strike="noStrike" cap="none" normalizeH="0" baseline="0" dirty="0">
              <a:ln>
                <a:noFill/>
              </a:ln>
              <a:solidFill>
                <a:srgbClr val="0070C0"/>
              </a:solidFill>
              <a:effectLst/>
            </a:endParaRPr>
          </a:p>
        </p:txBody>
      </p:sp>
      <p:sp>
        <p:nvSpPr>
          <p:cNvPr id="5" name="Marcador de Posição de Conteúdo 4">
            <a:extLst>
              <a:ext uri="{FF2B5EF4-FFF2-40B4-BE49-F238E27FC236}">
                <a16:creationId xmlns:a16="http://schemas.microsoft.com/office/drawing/2014/main" id="{4F420FAC-03DC-1509-3C46-0EA4315468B8}"/>
              </a:ext>
            </a:extLst>
          </p:cNvPr>
          <p:cNvSpPr>
            <a:spLocks noGrp="1"/>
          </p:cNvSpPr>
          <p:nvPr>
            <p:ph idx="1"/>
          </p:nvPr>
        </p:nvSpPr>
        <p:spPr>
          <a:xfrm>
            <a:off x="238125" y="1794249"/>
            <a:ext cx="8572796" cy="4525963"/>
          </a:xfrm>
        </p:spPr>
        <p:txBody>
          <a:bodyPr>
            <a:normAutofit/>
          </a:bodyPr>
          <a:lstStyle/>
          <a:p>
            <a:pPr algn="just">
              <a:lnSpc>
                <a:spcPct val="150000"/>
              </a:lnSpc>
              <a:buFont typeface="+mj-lt"/>
              <a:buAutoNum type="arabicPeriod"/>
            </a:pPr>
            <a:r>
              <a:rPr lang="en-US" sz="1600" dirty="0"/>
              <a:t>The camera captures the image and sends it to the Raspberry Pi.</a:t>
            </a:r>
          </a:p>
          <a:p>
            <a:pPr algn="just">
              <a:lnSpc>
                <a:spcPct val="150000"/>
              </a:lnSpc>
              <a:buFont typeface="+mj-lt"/>
              <a:buAutoNum type="arabicPeriod"/>
            </a:pPr>
            <a:r>
              <a:rPr lang="en-US" sz="1600" dirty="0"/>
              <a:t>The Raspberry Pi processes the image using TensorFlow/OpenCV to extract face data.</a:t>
            </a:r>
          </a:p>
          <a:p>
            <a:pPr algn="just">
              <a:lnSpc>
                <a:spcPct val="150000"/>
              </a:lnSpc>
              <a:buFont typeface="+mj-lt"/>
              <a:buAutoNum type="arabicPeriod"/>
            </a:pPr>
            <a:r>
              <a:rPr lang="en-US" sz="1600" dirty="0"/>
              <a:t>It sends the data to a REST API for comparison with the database.</a:t>
            </a:r>
          </a:p>
          <a:p>
            <a:pPr algn="just">
              <a:lnSpc>
                <a:spcPct val="150000"/>
              </a:lnSpc>
              <a:buFont typeface="+mj-lt"/>
              <a:buAutoNum type="arabicPeriod"/>
            </a:pPr>
            <a:r>
              <a:rPr lang="en-US" sz="1600" dirty="0"/>
              <a:t>The API returns whether the face was recognized or not.</a:t>
            </a:r>
          </a:p>
          <a:p>
            <a:pPr algn="just">
              <a:lnSpc>
                <a:spcPct val="150000"/>
              </a:lnSpc>
              <a:buFont typeface="+mj-lt"/>
              <a:buAutoNum type="arabicPeriod"/>
            </a:pPr>
            <a:r>
              <a:rPr lang="en-US" sz="1600" dirty="0"/>
              <a:t>The result is shown on the touchscreen: "Access Granted" or "Denied".</a:t>
            </a:r>
          </a:p>
          <a:p>
            <a:pPr algn="just">
              <a:lnSpc>
                <a:spcPct val="150000"/>
              </a:lnSpc>
              <a:buFont typeface="+mj-lt"/>
              <a:buAutoNum type="arabicPeriod"/>
            </a:pPr>
            <a:r>
              <a:rPr lang="en-US" sz="1600" dirty="0"/>
              <a:t>A log entry is created (success or failure).</a:t>
            </a:r>
          </a:p>
          <a:p>
            <a:pPr algn="just">
              <a:lnSpc>
                <a:spcPct val="150000"/>
              </a:lnSpc>
              <a:buFont typeface="+mj-lt"/>
              <a:buAutoNum type="arabicPeriod"/>
            </a:pPr>
            <a:r>
              <a:rPr lang="en-US" sz="1600" dirty="0"/>
              <a:t>Optionally, a notification is sent via Discord, Zapier, etc.</a:t>
            </a:r>
            <a:endParaRPr lang="pt-PT" sz="1600" dirty="0"/>
          </a:p>
        </p:txBody>
      </p:sp>
    </p:spTree>
    <p:extLst>
      <p:ext uri="{BB962C8B-B14F-4D97-AF65-F5344CB8AC3E}">
        <p14:creationId xmlns:p14="http://schemas.microsoft.com/office/powerpoint/2010/main" val="1331397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EEF31-9FAE-5C52-DC61-433519F14461}"/>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F0FBFC41-6D08-96A6-A67C-71C08898B2CE}"/>
              </a:ext>
            </a:extLst>
          </p:cNvPr>
          <p:cNvSpPr txBox="1">
            <a:spLocks noChangeArrowheads="1"/>
          </p:cNvSpPr>
          <p:nvPr/>
        </p:nvSpPr>
        <p:spPr bwMode="auto">
          <a:xfrm>
            <a:off x="260349" y="90354"/>
            <a:ext cx="5530849" cy="830997"/>
          </a:xfrm>
          <a:prstGeom prst="rect">
            <a:avLst/>
          </a:prstGeom>
          <a:noFill/>
          <a:ln w="9525">
            <a:noFill/>
            <a:miter lim="800000"/>
            <a:headEnd/>
            <a:tailEnd/>
          </a:ln>
          <a:effectLst/>
        </p:spPr>
        <p:txBody>
          <a:bodyPr wrap="square">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8. </a:t>
            </a:r>
            <a:r>
              <a:rPr lang="en-US" sz="2400" b="1" dirty="0" err="1">
                <a:effectLst>
                  <a:outerShdw blurRad="38100" dist="38100" dir="2700000" algn="tl">
                    <a:srgbClr val="C0C0C0"/>
                  </a:outerShdw>
                </a:effectLst>
                <a:latin typeface="Arial" panose="020B0604020202020204" pitchFamily="34" charset="0"/>
                <a:cs typeface="Arial" panose="020B0604020202020204" pitchFamily="34" charset="0"/>
              </a:rPr>
              <a:t>FaceAuth</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 - System Architecture Overview</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8CA0EF36-EC68-C179-9E5B-B4F13C02DDA9}"/>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BB1A8B3E-645F-C492-32AA-6B1534E017DA}"/>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31979DC4-163F-E99D-E628-53B5B8BC96D6}"/>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B7DBABAA-38EF-26CF-259E-BB3E4C36D240}"/>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0447273D-0D1F-C9DB-7622-5FE9351BEB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CACE51C1-2B92-B9FB-8630-B05E35C2B41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D75F56D5-A7E6-0222-2C54-C97249893E89}"/>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41</a:t>
            </a:fld>
            <a:r>
              <a:rPr lang="pt-PT" sz="1000" dirty="0"/>
              <a:t> -</a:t>
            </a:r>
          </a:p>
        </p:txBody>
      </p:sp>
      <p:pic>
        <p:nvPicPr>
          <p:cNvPr id="20" name="Imagem 19">
            <a:extLst>
              <a:ext uri="{FF2B5EF4-FFF2-40B4-BE49-F238E27FC236}">
                <a16:creationId xmlns:a16="http://schemas.microsoft.com/office/drawing/2014/main" id="{E9114EB8-A293-3CE6-5128-69E7AAFC9367}"/>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E7573C1B-C3CD-6F4F-A0A1-B4C9E21B5C74}"/>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D8AAC6AC-B4D0-A9F5-5745-4F5BA67F47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6" name="Marcador de Posição de Conteúdo 5">
            <a:extLst>
              <a:ext uri="{FF2B5EF4-FFF2-40B4-BE49-F238E27FC236}">
                <a16:creationId xmlns:a16="http://schemas.microsoft.com/office/drawing/2014/main" id="{C0563E42-E8DA-4B01-0405-3B08A3DD4863}"/>
              </a:ext>
            </a:extLst>
          </p:cNvPr>
          <p:cNvPicPr>
            <a:picLocks noGrp="1" noChangeAspect="1"/>
          </p:cNvPicPr>
          <p:nvPr>
            <p:ph idx="1"/>
          </p:nvPr>
        </p:nvPicPr>
        <p:blipFill>
          <a:blip r:embed="rId7"/>
          <a:stretch>
            <a:fillRect/>
          </a:stretch>
        </p:blipFill>
        <p:spPr>
          <a:xfrm>
            <a:off x="511104" y="1369620"/>
            <a:ext cx="8020133" cy="4525963"/>
          </a:xfrm>
          <a:prstGeom prst="rect">
            <a:avLst/>
          </a:prstGeom>
        </p:spPr>
      </p:pic>
    </p:spTree>
    <p:extLst>
      <p:ext uri="{BB962C8B-B14F-4D97-AF65-F5344CB8AC3E}">
        <p14:creationId xmlns:p14="http://schemas.microsoft.com/office/powerpoint/2010/main" val="1511376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260350" y="382584"/>
            <a:ext cx="6981825" cy="461665"/>
          </a:xfrm>
          <a:prstGeom prst="rect">
            <a:avLst/>
          </a:prstGeom>
          <a:noFill/>
          <a:ln w="9525">
            <a:noFill/>
            <a:miter lim="800000"/>
            <a:headEnd/>
            <a:tailEnd/>
          </a:ln>
          <a:effectLst/>
        </p:spPr>
        <p:txBody>
          <a:bodyPr>
            <a:spAutoFit/>
          </a:bodyPr>
          <a:lstStyle/>
          <a:p>
            <a:pPr>
              <a:spcBef>
                <a:spcPct val="50000"/>
              </a:spcBef>
              <a:defRPr/>
            </a:pPr>
            <a:r>
              <a:rPr lang="pt-PT" b="1" dirty="0">
                <a:solidFill>
                  <a:srgbClr val="C00000"/>
                </a:solidFill>
                <a:effectLst>
                  <a:outerShdw blurRad="38100" dist="38100" dir="2700000" algn="tl">
                    <a:srgbClr val="C0C0C0"/>
                  </a:outerShdw>
                </a:effectLst>
                <a:latin typeface="Arial"/>
                <a:cs typeface="Arial"/>
              </a:rPr>
              <a:t>■</a:t>
            </a:r>
            <a:r>
              <a:rPr lang="pt-PT"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a:cs typeface="Arial"/>
              </a:rPr>
              <a:t>9. </a:t>
            </a:r>
            <a:r>
              <a:rPr lang="pt-PT" sz="2400" b="1" dirty="0" err="1">
                <a:effectLst>
                  <a:outerShdw blurRad="38100" dist="38100" dir="2700000" algn="tl">
                    <a:srgbClr val="C0C0C0"/>
                  </a:outerShdw>
                </a:effectLst>
                <a:latin typeface="Arial"/>
                <a:cs typeface="Arial"/>
              </a:rPr>
              <a:t>Conclusion</a:t>
            </a:r>
            <a:endParaRPr lang="pt-PT"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64A3D3A2-11DD-4557-AB2A-E3DDF575B119}"/>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Text Box 10">
            <a:extLst>
              <a:ext uri="{FF2B5EF4-FFF2-40B4-BE49-F238E27FC236}">
                <a16:creationId xmlns:a16="http://schemas.microsoft.com/office/drawing/2014/main" id="{52DC5E7A-915F-4309-9A58-4DB1D8F8F83F}"/>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147A4060-88F8-4EA0-A0E6-017C8E77DB9F}"/>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42</a:t>
            </a:fld>
            <a:r>
              <a:rPr lang="pt-PT" sz="1000" dirty="0"/>
              <a:t> -</a:t>
            </a:r>
          </a:p>
        </p:txBody>
      </p:sp>
      <p:pic>
        <p:nvPicPr>
          <p:cNvPr id="20" name="Imagem 19">
            <a:extLst>
              <a:ext uri="{FF2B5EF4-FFF2-40B4-BE49-F238E27FC236}">
                <a16:creationId xmlns:a16="http://schemas.microsoft.com/office/drawing/2014/main" id="{063D0A12-7269-471C-A636-6A216D5C4092}"/>
              </a:ext>
            </a:extLst>
          </p:cNvPr>
          <p:cNvPicPr>
            <a:picLocks noChangeAspect="1"/>
          </p:cNvPicPr>
          <p:nvPr/>
        </p:nvPicPr>
        <p:blipFill>
          <a:blip r:embed="rId4"/>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2D59F31C-783F-498C-ABF7-C3E44CBF8B66}"/>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E2381B2C-2472-499D-AA50-2A52367E68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3" name="Rectângulo 19">
            <a:extLst>
              <a:ext uri="{FF2B5EF4-FFF2-40B4-BE49-F238E27FC236}">
                <a16:creationId xmlns:a16="http://schemas.microsoft.com/office/drawing/2014/main" id="{65C3353E-895D-4138-8467-776217C9BA47}"/>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24" name="Imagem 23">
            <a:extLst>
              <a:ext uri="{FF2B5EF4-FFF2-40B4-BE49-F238E27FC236}">
                <a16:creationId xmlns:a16="http://schemas.microsoft.com/office/drawing/2014/main" id="{AEEDEC7D-0897-4C52-BABF-22CAF94FF4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5" name="CaixaDeTexto 4">
            <a:extLst>
              <a:ext uri="{FF2B5EF4-FFF2-40B4-BE49-F238E27FC236}">
                <a16:creationId xmlns:a16="http://schemas.microsoft.com/office/drawing/2014/main" id="{3633EE4B-F6D6-27FF-DEA9-0EA2D401C97A}"/>
              </a:ext>
            </a:extLst>
          </p:cNvPr>
          <p:cNvSpPr txBox="1"/>
          <p:nvPr/>
        </p:nvSpPr>
        <p:spPr>
          <a:xfrm>
            <a:off x="280796" y="1170723"/>
            <a:ext cx="8655050" cy="485543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b="1" dirty="0"/>
              <a:t>Planning:</a:t>
            </a:r>
          </a:p>
          <a:p>
            <a:pPr algn="just">
              <a:lnSpc>
                <a:spcPct val="150000"/>
              </a:lnSpc>
              <a:buNone/>
            </a:pPr>
            <a:r>
              <a:rPr lang="en-US" sz="1600" dirty="0"/>
              <a:t>The schedule was defined with well-organized stages, from group formation to final delivery.</a:t>
            </a:r>
          </a:p>
          <a:p>
            <a:pPr marL="285750" indent="-285750" algn="just">
              <a:lnSpc>
                <a:spcPct val="150000"/>
              </a:lnSpc>
              <a:buFont typeface="Arial" panose="020B0604020202020204" pitchFamily="34" charset="0"/>
              <a:buChar char="•"/>
            </a:pPr>
            <a:r>
              <a:rPr lang="en-US" sz="1600" b="1" dirty="0"/>
              <a:t>Clear Objectives and Deliverables:</a:t>
            </a:r>
          </a:p>
          <a:p>
            <a:pPr algn="just">
              <a:lnSpc>
                <a:spcPct val="150000"/>
              </a:lnSpc>
              <a:buNone/>
            </a:pPr>
            <a:r>
              <a:rPr lang="en-US" sz="1600" dirty="0"/>
              <a:t>Each week had specific goals and concrete deliverables, making it easier to track progress.</a:t>
            </a:r>
          </a:p>
          <a:p>
            <a:pPr marL="285750" indent="-285750" algn="just">
              <a:lnSpc>
                <a:spcPct val="150000"/>
              </a:lnSpc>
              <a:buFont typeface="Arial" panose="020B0604020202020204" pitchFamily="34" charset="0"/>
              <a:buChar char="•"/>
            </a:pPr>
            <a:r>
              <a:rPr lang="en-US" sz="1600" b="1" dirty="0"/>
              <a:t>Integration of Key Modules:</a:t>
            </a:r>
          </a:p>
          <a:p>
            <a:pPr algn="just">
              <a:lnSpc>
                <a:spcPct val="150000"/>
              </a:lnSpc>
              <a:buNone/>
            </a:pPr>
            <a:r>
              <a:rPr lang="en-US" sz="1600" dirty="0"/>
              <a:t>The project ensured the integration of facial recognition, touchscreen interface, dashboard, and RESTful API.</a:t>
            </a:r>
          </a:p>
          <a:p>
            <a:pPr marL="285750" indent="-285750" algn="just">
              <a:lnSpc>
                <a:spcPct val="150000"/>
              </a:lnSpc>
              <a:buFont typeface="Arial" panose="020B0604020202020204" pitchFamily="34" charset="0"/>
              <a:buChar char="•"/>
            </a:pPr>
            <a:r>
              <a:rPr lang="en-US" sz="1600" b="1" dirty="0"/>
              <a:t>Extra Features:</a:t>
            </a:r>
          </a:p>
          <a:p>
            <a:pPr algn="just">
              <a:lnSpc>
                <a:spcPct val="150000"/>
              </a:lnSpc>
              <a:buNone/>
            </a:pPr>
            <a:r>
              <a:rPr lang="en-US" sz="1600" dirty="0"/>
              <a:t>Additional features such as sound feedback.</a:t>
            </a:r>
          </a:p>
          <a:p>
            <a:pPr marL="285750" indent="-285750" algn="just">
              <a:lnSpc>
                <a:spcPct val="150000"/>
              </a:lnSpc>
              <a:buFont typeface="Arial" panose="020B0604020202020204" pitchFamily="34" charset="0"/>
              <a:buChar char="•"/>
            </a:pPr>
            <a:r>
              <a:rPr lang="en-US" sz="1600" b="1" dirty="0"/>
              <a:t>Active Risk Management:</a:t>
            </a:r>
          </a:p>
          <a:p>
            <a:pPr algn="just">
              <a:lnSpc>
                <a:spcPct val="150000"/>
              </a:lnSpc>
            </a:pPr>
            <a:r>
              <a:rPr lang="en-US" sz="1600" dirty="0"/>
              <a:t>Technical and operational risks were identified, with mitigation strategies defined for each.</a:t>
            </a:r>
          </a:p>
          <a:p>
            <a:pPr marL="285750" indent="-285750" algn="just">
              <a:lnSpc>
                <a:spcPct val="150000"/>
              </a:lnSpc>
              <a:buFont typeface="Arial" panose="020B0604020202020204" pitchFamily="34" charset="0"/>
              <a:buChar char="•"/>
            </a:pPr>
            <a:r>
              <a:rPr lang="en-US" sz="1600" b="1" dirty="0"/>
              <a:t>Schedule Flexibility:</a:t>
            </a:r>
          </a:p>
          <a:p>
            <a:pPr algn="just">
              <a:lnSpc>
                <a:spcPct val="150000"/>
              </a:lnSpc>
            </a:pPr>
            <a:r>
              <a:rPr lang="en-US" sz="1600" dirty="0"/>
              <a:t>The planning allows for adjustments based on feedback and testing throughout development.</a:t>
            </a:r>
            <a:endParaRPr lang="pt-PT" sz="1600" dirty="0"/>
          </a:p>
        </p:txBody>
      </p:sp>
    </p:spTree>
    <p:extLst>
      <p:ext uri="{BB962C8B-B14F-4D97-AF65-F5344CB8AC3E}">
        <p14:creationId xmlns:p14="http://schemas.microsoft.com/office/powerpoint/2010/main" val="3463421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08E19-1894-F94A-9FEC-570AF916C952}"/>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75751A8C-67B5-4DA5-26D3-2C4B6DEC9D72}"/>
              </a:ext>
            </a:extLst>
          </p:cNvPr>
          <p:cNvSpPr txBox="1">
            <a:spLocks noChangeArrowheads="1"/>
          </p:cNvSpPr>
          <p:nvPr/>
        </p:nvSpPr>
        <p:spPr bwMode="auto">
          <a:xfrm>
            <a:off x="260350" y="382584"/>
            <a:ext cx="6981825" cy="461665"/>
          </a:xfrm>
          <a:prstGeom prst="rect">
            <a:avLst/>
          </a:prstGeom>
          <a:noFill/>
          <a:ln w="9525">
            <a:noFill/>
            <a:miter lim="800000"/>
            <a:headEnd/>
            <a:tailEnd/>
          </a:ln>
          <a:effectLst/>
        </p:spPr>
        <p:txBody>
          <a:bodyPr>
            <a:spAutoFit/>
          </a:bodyPr>
          <a:lstStyle/>
          <a:p>
            <a:pPr>
              <a:spcBef>
                <a:spcPct val="50000"/>
              </a:spcBef>
              <a:defRPr/>
            </a:pPr>
            <a:r>
              <a:rPr lang="pt-PT" b="1" dirty="0">
                <a:solidFill>
                  <a:srgbClr val="C00000"/>
                </a:solidFill>
                <a:effectLst>
                  <a:outerShdw blurRad="38100" dist="38100" dir="2700000" algn="tl">
                    <a:srgbClr val="C0C0C0"/>
                  </a:outerShdw>
                </a:effectLst>
                <a:latin typeface="Arial"/>
                <a:cs typeface="Arial"/>
              </a:rPr>
              <a:t>■</a:t>
            </a:r>
            <a:r>
              <a:rPr lang="pt-PT"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a:cs typeface="Arial"/>
              </a:rPr>
              <a:t>9. </a:t>
            </a:r>
            <a:r>
              <a:rPr lang="pt-PT" sz="2400" b="1" dirty="0" err="1">
                <a:effectLst>
                  <a:outerShdw blurRad="38100" dist="38100" dir="2700000" algn="tl">
                    <a:srgbClr val="C0C0C0"/>
                  </a:outerShdw>
                </a:effectLst>
                <a:latin typeface="Arial"/>
                <a:cs typeface="Arial"/>
              </a:rPr>
              <a:t>Conclusion</a:t>
            </a:r>
            <a:endParaRPr lang="pt-PT" b="1" dirty="0">
              <a:effectLst>
                <a:outerShdw blurRad="38100" dist="38100" dir="2700000" algn="tl">
                  <a:srgbClr val="C0C0C0"/>
                </a:outerShdw>
              </a:effectLst>
              <a:latin typeface="Arial" charset="0"/>
            </a:endParaRPr>
          </a:p>
        </p:txBody>
      </p:sp>
      <p:sp>
        <p:nvSpPr>
          <p:cNvPr id="10247" name="Line 15">
            <a:extLst>
              <a:ext uri="{FF2B5EF4-FFF2-40B4-BE49-F238E27FC236}">
                <a16:creationId xmlns:a16="http://schemas.microsoft.com/office/drawing/2014/main" id="{F015B734-AC86-E488-641C-C247A597EF81}"/>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8F7B4623-F82F-EA42-4E3F-AEA79B5D159E}"/>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1F71A8EC-4B70-2068-2D58-211D8834D2AD}"/>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Text Box 10">
            <a:extLst>
              <a:ext uri="{FF2B5EF4-FFF2-40B4-BE49-F238E27FC236}">
                <a16:creationId xmlns:a16="http://schemas.microsoft.com/office/drawing/2014/main" id="{92E2B3DF-8070-BD72-4B43-8F980DE85B35}"/>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33E6C57F-D4F9-E8C8-EDBC-92D7ADDF399A}"/>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43</a:t>
            </a:fld>
            <a:r>
              <a:rPr lang="pt-PT" sz="1000" dirty="0"/>
              <a:t> -</a:t>
            </a:r>
          </a:p>
        </p:txBody>
      </p:sp>
      <p:pic>
        <p:nvPicPr>
          <p:cNvPr id="20" name="Imagem 19">
            <a:extLst>
              <a:ext uri="{FF2B5EF4-FFF2-40B4-BE49-F238E27FC236}">
                <a16:creationId xmlns:a16="http://schemas.microsoft.com/office/drawing/2014/main" id="{A136C480-9629-B076-3E12-D83F70B02D6E}"/>
              </a:ext>
            </a:extLst>
          </p:cNvPr>
          <p:cNvPicPr>
            <a:picLocks noChangeAspect="1"/>
          </p:cNvPicPr>
          <p:nvPr/>
        </p:nvPicPr>
        <p:blipFill>
          <a:blip r:embed="rId4"/>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066B4ACF-FC0F-6F01-AE83-DD8815D0205F}"/>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9BAED31E-5487-F4A1-5ECB-96A6F734EB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3" name="Rectângulo 19">
            <a:extLst>
              <a:ext uri="{FF2B5EF4-FFF2-40B4-BE49-F238E27FC236}">
                <a16:creationId xmlns:a16="http://schemas.microsoft.com/office/drawing/2014/main" id="{CDD1771B-C2EA-8DB6-E2F6-1F473B56732E}"/>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24" name="Imagem 23">
            <a:extLst>
              <a:ext uri="{FF2B5EF4-FFF2-40B4-BE49-F238E27FC236}">
                <a16:creationId xmlns:a16="http://schemas.microsoft.com/office/drawing/2014/main" id="{8C8FB589-2474-2051-A9C5-C9DCC66FE7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5" name="CaixaDeTexto 4">
            <a:extLst>
              <a:ext uri="{FF2B5EF4-FFF2-40B4-BE49-F238E27FC236}">
                <a16:creationId xmlns:a16="http://schemas.microsoft.com/office/drawing/2014/main" id="{BAD3283A-5935-061B-F605-9D2291C6738A}"/>
              </a:ext>
            </a:extLst>
          </p:cNvPr>
          <p:cNvSpPr txBox="1"/>
          <p:nvPr/>
        </p:nvSpPr>
        <p:spPr>
          <a:xfrm>
            <a:off x="280796" y="1170723"/>
            <a:ext cx="8655050" cy="190077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b="1" dirty="0"/>
              <a:t>Application of Technical Concepts:</a:t>
            </a:r>
          </a:p>
          <a:p>
            <a:pPr algn="just">
              <a:lnSpc>
                <a:spcPct val="150000"/>
              </a:lnSpc>
            </a:pPr>
            <a:r>
              <a:rPr lang="en-US" sz="1600" dirty="0"/>
              <a:t>Artificial intelligence, hardware integration, and cybersecurity concepts were applied in practice.</a:t>
            </a:r>
          </a:p>
          <a:p>
            <a:pPr marL="285750" indent="-285750" algn="just">
              <a:lnSpc>
                <a:spcPct val="150000"/>
              </a:lnSpc>
              <a:buFont typeface="Arial" panose="020B0604020202020204" pitchFamily="34" charset="0"/>
              <a:buChar char="•"/>
            </a:pPr>
            <a:r>
              <a:rPr lang="en-US" sz="1600" b="1" dirty="0"/>
              <a:t>Final Outcome:</a:t>
            </a:r>
          </a:p>
          <a:p>
            <a:pPr algn="just">
              <a:lnSpc>
                <a:spcPct val="150000"/>
              </a:lnSpc>
            </a:pPr>
            <a:r>
              <a:rPr lang="en-US" sz="1600" dirty="0"/>
              <a:t>The project will result in a robust, functional, well-documented system aligned with the initial objectives.</a:t>
            </a:r>
            <a:endParaRPr lang="pt-PT" sz="1600" dirty="0"/>
          </a:p>
        </p:txBody>
      </p:sp>
    </p:spTree>
    <p:extLst>
      <p:ext uri="{BB962C8B-B14F-4D97-AF65-F5344CB8AC3E}">
        <p14:creationId xmlns:p14="http://schemas.microsoft.com/office/powerpoint/2010/main" val="4125691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260349" y="377675"/>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en-US" sz="2400" b="1" dirty="0">
                <a:effectLst>
                  <a:outerShdw blurRad="38100" dist="38100" dir="2700000" algn="tl">
                    <a:srgbClr val="C0C0C0"/>
                  </a:outerShdw>
                </a:effectLst>
                <a:latin typeface="Arial" pitchFamily="34" charset="0"/>
                <a:cs typeface="Arial" pitchFamily="34" charset="0"/>
              </a:rPr>
              <a:t>10</a:t>
            </a:r>
            <a:r>
              <a:rPr lang="en-US" sz="2400" b="1" dirty="0">
                <a:latin typeface="Arial" pitchFamily="34" charset="0"/>
                <a:cs typeface="Arial" pitchFamily="34" charset="0"/>
              </a:rPr>
              <a:t>. Web References</a:t>
            </a:r>
            <a:endParaRPr lang="en-US" sz="2000" b="1" dirty="0">
              <a:latin typeface="Arial" pitchFamily="34" charset="0"/>
              <a:cs typeface="Arial" pitchFamily="34"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18" name="Content Placeholder 2"/>
          <p:cNvSpPr txBox="1">
            <a:spLocks/>
          </p:cNvSpPr>
          <p:nvPr/>
        </p:nvSpPr>
        <p:spPr>
          <a:xfrm>
            <a:off x="152400" y="1066800"/>
            <a:ext cx="8839200" cy="5257800"/>
          </a:xfrm>
          <a:prstGeom prst="rect">
            <a:avLst/>
          </a:prstGeom>
        </p:spPr>
        <p:txBody>
          <a:bodyPr vert="horz" lIns="91440" tIns="45720" rIns="91440" bIns="45720" rtlCol="0">
            <a:normAutofit/>
          </a:bodyPr>
          <a:lstStyle/>
          <a:p>
            <a:pPr marL="36576" algn="just">
              <a:lnSpc>
                <a:spcPct val="170000"/>
              </a:lnSpc>
              <a:spcBef>
                <a:spcPct val="20000"/>
              </a:spcBef>
              <a:defRPr/>
            </a:pPr>
            <a:endParaRPr kumimoji="0" lang="en-US" sz="2000" b="0" i="1"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15" name="Imagem 14">
            <a:extLst>
              <a:ext uri="{FF2B5EF4-FFF2-40B4-BE49-F238E27FC236}">
                <a16:creationId xmlns:a16="http://schemas.microsoft.com/office/drawing/2014/main" id="{5DEBD917-885F-4E14-9AAA-FA7433880DF4}"/>
              </a:ext>
            </a:extLst>
          </p:cNvPr>
          <p:cNvPicPr>
            <a:picLocks noChangeAspect="1"/>
          </p:cNvPicPr>
          <p:nvPr/>
        </p:nvPicPr>
        <p:blipFill>
          <a:blip r:embed="rId3"/>
          <a:stretch>
            <a:fillRect/>
          </a:stretch>
        </p:blipFill>
        <p:spPr>
          <a:xfrm>
            <a:off x="101225" y="904241"/>
            <a:ext cx="9014192" cy="266482"/>
          </a:xfrm>
          <a:prstGeom prst="rect">
            <a:avLst/>
          </a:prstGeom>
        </p:spPr>
      </p:pic>
      <p:sp>
        <p:nvSpPr>
          <p:cNvPr id="22" name="Text Box 10">
            <a:extLst>
              <a:ext uri="{FF2B5EF4-FFF2-40B4-BE49-F238E27FC236}">
                <a16:creationId xmlns:a16="http://schemas.microsoft.com/office/drawing/2014/main" id="{DA5B9C9C-A53C-457C-B627-555280D1CB8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23" name="Rectangle 11">
            <a:extLst>
              <a:ext uri="{FF2B5EF4-FFF2-40B4-BE49-F238E27FC236}">
                <a16:creationId xmlns:a16="http://schemas.microsoft.com/office/drawing/2014/main" id="{BB99FE70-D639-4143-8929-E0DCB4730DC1}"/>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44</a:t>
            </a:fld>
            <a:r>
              <a:rPr lang="pt-PT" sz="1000" dirty="0"/>
              <a:t> -</a:t>
            </a:r>
          </a:p>
        </p:txBody>
      </p:sp>
      <p:pic>
        <p:nvPicPr>
          <p:cNvPr id="24" name="Imagem 23">
            <a:extLst>
              <a:ext uri="{FF2B5EF4-FFF2-40B4-BE49-F238E27FC236}">
                <a16:creationId xmlns:a16="http://schemas.microsoft.com/office/drawing/2014/main" id="{F0F6DBA2-3272-4ADE-89D0-26028F95569C}"/>
              </a:ext>
            </a:extLst>
          </p:cNvPr>
          <p:cNvPicPr>
            <a:picLocks noChangeAspect="1"/>
          </p:cNvPicPr>
          <p:nvPr/>
        </p:nvPicPr>
        <p:blipFill>
          <a:blip r:embed="rId4"/>
          <a:stretch>
            <a:fillRect/>
          </a:stretch>
        </p:blipFill>
        <p:spPr>
          <a:xfrm>
            <a:off x="0" y="6320212"/>
            <a:ext cx="9144000" cy="253252"/>
          </a:xfrm>
          <a:prstGeom prst="rect">
            <a:avLst/>
          </a:prstGeom>
        </p:spPr>
      </p:pic>
      <p:sp>
        <p:nvSpPr>
          <p:cNvPr id="25" name="Subtítulo 2">
            <a:extLst>
              <a:ext uri="{FF2B5EF4-FFF2-40B4-BE49-F238E27FC236}">
                <a16:creationId xmlns:a16="http://schemas.microsoft.com/office/drawing/2014/main" id="{A2840E1B-3AEA-43AD-BBA6-C2ECFCA81839}"/>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6" name="Imagem 25">
            <a:extLst>
              <a:ext uri="{FF2B5EF4-FFF2-40B4-BE49-F238E27FC236}">
                <a16:creationId xmlns:a16="http://schemas.microsoft.com/office/drawing/2014/main" id="{5E229B33-7BB1-4C1A-91F4-D6178C8F47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7" name="Rectângulo 19">
            <a:extLst>
              <a:ext uri="{FF2B5EF4-FFF2-40B4-BE49-F238E27FC236}">
                <a16:creationId xmlns:a16="http://schemas.microsoft.com/office/drawing/2014/main" id="{8C1A7A11-171A-4B51-AF54-818C7D826E60}"/>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28" name="Imagem 27">
            <a:extLst>
              <a:ext uri="{FF2B5EF4-FFF2-40B4-BE49-F238E27FC236}">
                <a16:creationId xmlns:a16="http://schemas.microsoft.com/office/drawing/2014/main" id="{BC0DA002-1D3A-41DC-B132-1A19805390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3" name="CaixaDeTexto 2">
            <a:extLst>
              <a:ext uri="{FF2B5EF4-FFF2-40B4-BE49-F238E27FC236}">
                <a16:creationId xmlns:a16="http://schemas.microsoft.com/office/drawing/2014/main" id="{6878DFAF-37AB-F62A-5269-5B483378E646}"/>
              </a:ext>
            </a:extLst>
          </p:cNvPr>
          <p:cNvSpPr txBox="1"/>
          <p:nvPr/>
        </p:nvSpPr>
        <p:spPr>
          <a:xfrm>
            <a:off x="320675" y="1168888"/>
            <a:ext cx="8502650" cy="4431983"/>
          </a:xfrm>
          <a:prstGeom prst="rect">
            <a:avLst/>
          </a:prstGeom>
          <a:noFill/>
        </p:spPr>
        <p:txBody>
          <a:bodyPr wrap="square">
            <a:spAutoFit/>
          </a:bodyPr>
          <a:lstStyle/>
          <a:p>
            <a:pPr marL="342900" indent="-342900">
              <a:lnSpc>
                <a:spcPct val="150000"/>
              </a:lnSpc>
              <a:buFont typeface="+mj-lt"/>
              <a:buAutoNum type="arabicPeriod"/>
            </a:pPr>
            <a:r>
              <a:rPr lang="pt-PT" sz="1600" b="1" dirty="0" err="1"/>
              <a:t>Raspberry</a:t>
            </a:r>
            <a:r>
              <a:rPr lang="pt-PT" sz="1600" b="1" dirty="0"/>
              <a:t> Pi</a:t>
            </a:r>
            <a:r>
              <a:rPr lang="pt-PT" sz="1600" dirty="0"/>
              <a:t> (</a:t>
            </a:r>
            <a:r>
              <a:rPr lang="pt-PT" sz="1600" dirty="0" err="1"/>
              <a:t>s.d</a:t>
            </a:r>
            <a:r>
              <a:rPr lang="pt-PT" sz="1600" dirty="0"/>
              <a:t>.). </a:t>
            </a:r>
            <a:r>
              <a:rPr lang="pt-PT" sz="1600" i="1" dirty="0" err="1"/>
              <a:t>Getting</a:t>
            </a:r>
            <a:r>
              <a:rPr lang="pt-PT" sz="1600" i="1" dirty="0"/>
              <a:t> </a:t>
            </a:r>
            <a:r>
              <a:rPr lang="pt-PT" sz="1600" i="1" dirty="0" err="1"/>
              <a:t>Started</a:t>
            </a:r>
            <a:r>
              <a:rPr lang="pt-PT" sz="1600" i="1" dirty="0"/>
              <a:t> – </a:t>
            </a:r>
            <a:r>
              <a:rPr lang="en-US" sz="1600" i="1" dirty="0"/>
              <a:t>Official Documentation.</a:t>
            </a:r>
            <a:r>
              <a:rPr lang="en-US" sz="1600" dirty="0"/>
              <a:t> Accessed on March 8, 2025, from: </a:t>
            </a:r>
            <a:r>
              <a:rPr lang="pt-PT" sz="1600" dirty="0">
                <a:hlinkClick r:id="rId7"/>
              </a:rPr>
              <a:t>https://www.raspberrypi.com/documentation/computers/getting-started.html</a:t>
            </a:r>
            <a:endParaRPr lang="pt-PT" sz="1600" dirty="0"/>
          </a:p>
          <a:p>
            <a:pPr>
              <a:lnSpc>
                <a:spcPct val="150000"/>
              </a:lnSpc>
              <a:buFont typeface="+mj-lt"/>
              <a:buAutoNum type="arabicPeriod"/>
            </a:pPr>
            <a:endParaRPr lang="pt-PT" sz="1600" dirty="0"/>
          </a:p>
          <a:p>
            <a:pPr marL="342900" indent="-342900">
              <a:lnSpc>
                <a:spcPct val="150000"/>
              </a:lnSpc>
              <a:buFont typeface="+mj-lt"/>
              <a:buAutoNum type="arabicPeriod"/>
            </a:pPr>
            <a:r>
              <a:rPr lang="pt-PT" sz="1600" b="1" dirty="0" err="1"/>
              <a:t>Installing</a:t>
            </a:r>
            <a:r>
              <a:rPr lang="pt-PT" sz="1600" b="1" dirty="0"/>
              <a:t> </a:t>
            </a:r>
            <a:r>
              <a:rPr lang="pt-PT" sz="1600" b="1" dirty="0" err="1"/>
              <a:t>Raspberry</a:t>
            </a:r>
            <a:r>
              <a:rPr lang="pt-PT" sz="1600" b="1" dirty="0"/>
              <a:t> Pi OS</a:t>
            </a:r>
            <a:r>
              <a:rPr lang="pt-PT" sz="1600" dirty="0"/>
              <a:t> (n.d.). [Vídeo]. YouTube. </a:t>
            </a:r>
            <a:r>
              <a:rPr lang="en-US" sz="1600" dirty="0"/>
              <a:t>Accessed on March 8, 2025, from: </a:t>
            </a:r>
            <a:r>
              <a:rPr lang="pt-PT" sz="1600" dirty="0">
                <a:hlinkClick r:id="rId8"/>
              </a:rPr>
              <a:t>https://www.youtube.com/watch?v=ZH6vfvRstfM</a:t>
            </a:r>
            <a:endParaRPr lang="pt-PT" sz="1600" dirty="0"/>
          </a:p>
          <a:p>
            <a:pPr>
              <a:lnSpc>
                <a:spcPct val="150000"/>
              </a:lnSpc>
              <a:buFont typeface="+mj-lt"/>
              <a:buAutoNum type="arabicPeriod"/>
            </a:pPr>
            <a:endParaRPr lang="pt-PT" sz="1600" dirty="0"/>
          </a:p>
          <a:p>
            <a:pPr marL="342900" indent="-342900">
              <a:lnSpc>
                <a:spcPct val="150000"/>
              </a:lnSpc>
              <a:buFont typeface="+mj-lt"/>
              <a:buAutoNum type="arabicPeriod"/>
            </a:pPr>
            <a:r>
              <a:rPr lang="pt-PT" sz="1600" b="1" dirty="0" err="1"/>
              <a:t>Initial</a:t>
            </a:r>
            <a:r>
              <a:rPr lang="pt-PT" sz="1600" b="1" dirty="0"/>
              <a:t> Setup of </a:t>
            </a:r>
            <a:r>
              <a:rPr lang="pt-PT" sz="1600" b="1" dirty="0" err="1"/>
              <a:t>Raspberry</a:t>
            </a:r>
            <a:r>
              <a:rPr lang="pt-PT" sz="1600" b="1" dirty="0"/>
              <a:t> Pi</a:t>
            </a:r>
            <a:r>
              <a:rPr lang="pt-PT" sz="1600" dirty="0"/>
              <a:t> (n.d.). [Vídeo]. YouTube. </a:t>
            </a:r>
            <a:r>
              <a:rPr lang="en-US" sz="1600" dirty="0"/>
              <a:t>Accessed on March 8, 2025, from: </a:t>
            </a:r>
            <a:r>
              <a:rPr lang="pt-PT" sz="1600" dirty="0">
                <a:hlinkClick r:id="rId9"/>
              </a:rPr>
              <a:t>https://www.youtube.com/watch?v=sq5S1MM2Pmo</a:t>
            </a:r>
            <a:endParaRPr lang="pt-PT" sz="1600" dirty="0"/>
          </a:p>
          <a:p>
            <a:pPr>
              <a:lnSpc>
                <a:spcPct val="150000"/>
              </a:lnSpc>
              <a:buFont typeface="+mj-lt"/>
              <a:buAutoNum type="arabicPeriod"/>
            </a:pPr>
            <a:endParaRPr lang="pt-PT" sz="1600" dirty="0"/>
          </a:p>
          <a:p>
            <a:pPr marL="342900" indent="-342900">
              <a:lnSpc>
                <a:spcPct val="150000"/>
              </a:lnSpc>
              <a:buFont typeface="+mj-lt"/>
              <a:buAutoNum type="arabicPeriod"/>
            </a:pPr>
            <a:r>
              <a:rPr lang="pt-PT" sz="1600" b="1" dirty="0" err="1"/>
              <a:t>TensorFlow</a:t>
            </a:r>
            <a:r>
              <a:rPr lang="pt-PT" sz="1600" b="1" dirty="0"/>
              <a:t> Lite – Facial </a:t>
            </a:r>
            <a:r>
              <a:rPr lang="pt-PT" sz="1600" b="1" dirty="0" err="1"/>
              <a:t>Recognition</a:t>
            </a:r>
            <a:r>
              <a:rPr lang="pt-PT" sz="1600" b="1" dirty="0"/>
              <a:t> </a:t>
            </a:r>
            <a:r>
              <a:rPr lang="pt-PT" sz="1600" dirty="0"/>
              <a:t>(n.d.). [Vídeo]. YouTube. </a:t>
            </a:r>
            <a:r>
              <a:rPr lang="en-US" sz="1600" dirty="0"/>
              <a:t>Accessed on March 8, 2025, from: </a:t>
            </a:r>
            <a:r>
              <a:rPr lang="pt-PT" sz="1600" dirty="0">
                <a:hlinkClick r:id="rId10"/>
              </a:rPr>
              <a:t>https://www.youtube.com/watch?v=aimSGOAUI8Y</a:t>
            </a:r>
            <a:endParaRPr lang="pt-PT" dirty="0"/>
          </a:p>
          <a:p>
            <a:endParaRPr lang="pt-PT" dirty="0"/>
          </a:p>
        </p:txBody>
      </p:sp>
    </p:spTree>
    <p:extLst>
      <p:ext uri="{BB962C8B-B14F-4D97-AF65-F5344CB8AC3E}">
        <p14:creationId xmlns:p14="http://schemas.microsoft.com/office/powerpoint/2010/main" val="1590949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5421-7827-0B29-30D1-E03469E81BB7}"/>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0E966D2F-240B-1E89-2446-63B631468CE1}"/>
              </a:ext>
            </a:extLst>
          </p:cNvPr>
          <p:cNvSpPr txBox="1">
            <a:spLocks noChangeArrowheads="1"/>
          </p:cNvSpPr>
          <p:nvPr/>
        </p:nvSpPr>
        <p:spPr bwMode="auto">
          <a:xfrm>
            <a:off x="260349" y="377675"/>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en-US" sz="2400" b="1" dirty="0">
                <a:effectLst>
                  <a:outerShdw blurRad="38100" dist="38100" dir="2700000" algn="tl">
                    <a:srgbClr val="C0C0C0"/>
                  </a:outerShdw>
                </a:effectLst>
                <a:latin typeface="Arial" pitchFamily="34" charset="0"/>
                <a:cs typeface="Arial" pitchFamily="34" charset="0"/>
              </a:rPr>
              <a:t>10</a:t>
            </a:r>
            <a:r>
              <a:rPr lang="en-US" sz="2400" b="1" dirty="0">
                <a:latin typeface="Arial" pitchFamily="34" charset="0"/>
                <a:cs typeface="Arial" pitchFamily="34" charset="0"/>
              </a:rPr>
              <a:t>. Web References</a:t>
            </a:r>
            <a:endParaRPr lang="en-US" sz="2000" b="1" dirty="0">
              <a:latin typeface="Arial" pitchFamily="34" charset="0"/>
              <a:cs typeface="Arial" pitchFamily="34" charset="0"/>
            </a:endParaRPr>
          </a:p>
        </p:txBody>
      </p:sp>
      <p:sp>
        <p:nvSpPr>
          <p:cNvPr id="10247" name="Line 15">
            <a:extLst>
              <a:ext uri="{FF2B5EF4-FFF2-40B4-BE49-F238E27FC236}">
                <a16:creationId xmlns:a16="http://schemas.microsoft.com/office/drawing/2014/main" id="{9CD21299-891D-E671-E575-31E6F9F3317B}"/>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89CBB927-F455-AFA6-9CC9-40CD30F2B7E0}"/>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18" name="Content Placeholder 2">
            <a:extLst>
              <a:ext uri="{FF2B5EF4-FFF2-40B4-BE49-F238E27FC236}">
                <a16:creationId xmlns:a16="http://schemas.microsoft.com/office/drawing/2014/main" id="{98CE5239-A0BF-0A60-2D4F-4C0525F99523}"/>
              </a:ext>
            </a:extLst>
          </p:cNvPr>
          <p:cNvSpPr txBox="1">
            <a:spLocks/>
          </p:cNvSpPr>
          <p:nvPr/>
        </p:nvSpPr>
        <p:spPr>
          <a:xfrm>
            <a:off x="152400" y="1066800"/>
            <a:ext cx="8839200" cy="5257800"/>
          </a:xfrm>
          <a:prstGeom prst="rect">
            <a:avLst/>
          </a:prstGeom>
        </p:spPr>
        <p:txBody>
          <a:bodyPr vert="horz" lIns="91440" tIns="45720" rIns="91440" bIns="45720" rtlCol="0">
            <a:normAutofit/>
          </a:bodyPr>
          <a:lstStyle/>
          <a:p>
            <a:pPr marL="36576" algn="just">
              <a:lnSpc>
                <a:spcPct val="170000"/>
              </a:lnSpc>
              <a:spcBef>
                <a:spcPct val="20000"/>
              </a:spcBef>
              <a:defRPr/>
            </a:pPr>
            <a:endParaRPr kumimoji="0" lang="en-US" sz="2000" b="0" i="1"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15" name="Imagem 14">
            <a:extLst>
              <a:ext uri="{FF2B5EF4-FFF2-40B4-BE49-F238E27FC236}">
                <a16:creationId xmlns:a16="http://schemas.microsoft.com/office/drawing/2014/main" id="{4E1C6C4D-DAB1-3B6B-2991-8A33F4799582}"/>
              </a:ext>
            </a:extLst>
          </p:cNvPr>
          <p:cNvPicPr>
            <a:picLocks noChangeAspect="1"/>
          </p:cNvPicPr>
          <p:nvPr/>
        </p:nvPicPr>
        <p:blipFill>
          <a:blip r:embed="rId3"/>
          <a:stretch>
            <a:fillRect/>
          </a:stretch>
        </p:blipFill>
        <p:spPr>
          <a:xfrm>
            <a:off x="101225" y="904241"/>
            <a:ext cx="9014192" cy="266482"/>
          </a:xfrm>
          <a:prstGeom prst="rect">
            <a:avLst/>
          </a:prstGeom>
        </p:spPr>
      </p:pic>
      <p:sp>
        <p:nvSpPr>
          <p:cNvPr id="22" name="Text Box 10">
            <a:extLst>
              <a:ext uri="{FF2B5EF4-FFF2-40B4-BE49-F238E27FC236}">
                <a16:creationId xmlns:a16="http://schemas.microsoft.com/office/drawing/2014/main" id="{A8A9B5FE-3C54-A11C-DAC0-C7119333AECD}"/>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23" name="Rectangle 11">
            <a:extLst>
              <a:ext uri="{FF2B5EF4-FFF2-40B4-BE49-F238E27FC236}">
                <a16:creationId xmlns:a16="http://schemas.microsoft.com/office/drawing/2014/main" id="{EE11D57E-B261-5F71-AD48-14F217BA5BEF}"/>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45</a:t>
            </a:fld>
            <a:r>
              <a:rPr lang="pt-PT" sz="1000" dirty="0"/>
              <a:t> -</a:t>
            </a:r>
          </a:p>
        </p:txBody>
      </p:sp>
      <p:pic>
        <p:nvPicPr>
          <p:cNvPr id="24" name="Imagem 23">
            <a:extLst>
              <a:ext uri="{FF2B5EF4-FFF2-40B4-BE49-F238E27FC236}">
                <a16:creationId xmlns:a16="http://schemas.microsoft.com/office/drawing/2014/main" id="{DB0197E9-E255-EFA4-31D6-FDBDFC8E6631}"/>
              </a:ext>
            </a:extLst>
          </p:cNvPr>
          <p:cNvPicPr>
            <a:picLocks noChangeAspect="1"/>
          </p:cNvPicPr>
          <p:nvPr/>
        </p:nvPicPr>
        <p:blipFill>
          <a:blip r:embed="rId4"/>
          <a:stretch>
            <a:fillRect/>
          </a:stretch>
        </p:blipFill>
        <p:spPr>
          <a:xfrm>
            <a:off x="0" y="6320212"/>
            <a:ext cx="9144000" cy="253252"/>
          </a:xfrm>
          <a:prstGeom prst="rect">
            <a:avLst/>
          </a:prstGeom>
        </p:spPr>
      </p:pic>
      <p:sp>
        <p:nvSpPr>
          <p:cNvPr id="25" name="Subtítulo 2">
            <a:extLst>
              <a:ext uri="{FF2B5EF4-FFF2-40B4-BE49-F238E27FC236}">
                <a16:creationId xmlns:a16="http://schemas.microsoft.com/office/drawing/2014/main" id="{47DA5E75-F6A9-41B9-0499-C3CED41268A4}"/>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6" name="Imagem 25">
            <a:extLst>
              <a:ext uri="{FF2B5EF4-FFF2-40B4-BE49-F238E27FC236}">
                <a16:creationId xmlns:a16="http://schemas.microsoft.com/office/drawing/2014/main" id="{668ECA65-C028-B6B9-BB9E-24FFA610B2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7" name="Rectângulo 19">
            <a:extLst>
              <a:ext uri="{FF2B5EF4-FFF2-40B4-BE49-F238E27FC236}">
                <a16:creationId xmlns:a16="http://schemas.microsoft.com/office/drawing/2014/main" id="{B5CD6F75-4629-1C4E-C1A6-862064D3808E}"/>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28" name="Imagem 27">
            <a:extLst>
              <a:ext uri="{FF2B5EF4-FFF2-40B4-BE49-F238E27FC236}">
                <a16:creationId xmlns:a16="http://schemas.microsoft.com/office/drawing/2014/main" id="{19584D13-4081-74BE-A377-24F7882D96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3" name="CaixaDeTexto 2">
            <a:extLst>
              <a:ext uri="{FF2B5EF4-FFF2-40B4-BE49-F238E27FC236}">
                <a16:creationId xmlns:a16="http://schemas.microsoft.com/office/drawing/2014/main" id="{ADD8960B-738D-65DB-7D67-272083AB7BB8}"/>
              </a:ext>
            </a:extLst>
          </p:cNvPr>
          <p:cNvSpPr txBox="1"/>
          <p:nvPr/>
        </p:nvSpPr>
        <p:spPr>
          <a:xfrm>
            <a:off x="320675" y="1259175"/>
            <a:ext cx="8502650" cy="4339650"/>
          </a:xfrm>
          <a:prstGeom prst="rect">
            <a:avLst/>
          </a:prstGeom>
          <a:noFill/>
        </p:spPr>
        <p:txBody>
          <a:bodyPr wrap="square">
            <a:spAutoFit/>
          </a:bodyPr>
          <a:lstStyle/>
          <a:p>
            <a:pPr marL="342900" indent="-342900">
              <a:lnSpc>
                <a:spcPct val="150000"/>
              </a:lnSpc>
              <a:buFont typeface="+mj-lt"/>
              <a:buAutoNum type="arabicPeriod" startAt="5"/>
            </a:pPr>
            <a:r>
              <a:rPr lang="pt-PT" sz="1600" b="1" dirty="0" err="1"/>
              <a:t>OpenCV</a:t>
            </a:r>
            <a:r>
              <a:rPr lang="pt-PT" sz="1600" b="1" dirty="0"/>
              <a:t> Face </a:t>
            </a:r>
            <a:r>
              <a:rPr lang="pt-PT" sz="1600" b="1" dirty="0" err="1"/>
              <a:t>Recognition</a:t>
            </a:r>
            <a:r>
              <a:rPr lang="pt-PT" sz="1600" dirty="0"/>
              <a:t> (n.d.). [Vídeo]. YouTube. </a:t>
            </a:r>
            <a:r>
              <a:rPr lang="en-US" sz="1600" dirty="0"/>
              <a:t>Accessed on March 8, 2025, from:</a:t>
            </a:r>
            <a:br>
              <a:rPr lang="pt-PT" sz="1600" dirty="0"/>
            </a:br>
            <a:r>
              <a:rPr lang="pt-PT" sz="1600" dirty="0">
                <a:hlinkClick r:id="rId7"/>
              </a:rPr>
              <a:t>https://www.youtube.com/watch?v=3TUlJrRJUeM</a:t>
            </a:r>
            <a:endParaRPr lang="pt-PT" sz="1600" dirty="0"/>
          </a:p>
          <a:p>
            <a:pPr>
              <a:lnSpc>
                <a:spcPct val="150000"/>
              </a:lnSpc>
              <a:buFont typeface="+mj-lt"/>
              <a:buAutoNum type="arabicPeriod" startAt="5"/>
            </a:pPr>
            <a:endParaRPr lang="pt-PT" sz="1600" dirty="0"/>
          </a:p>
          <a:p>
            <a:pPr marL="342900" indent="-342900">
              <a:lnSpc>
                <a:spcPct val="150000"/>
              </a:lnSpc>
              <a:buFont typeface="+mj-lt"/>
              <a:buAutoNum type="arabicPeriod" startAt="6"/>
            </a:pPr>
            <a:r>
              <a:rPr lang="pt-PT" sz="1600" b="1" dirty="0" err="1"/>
              <a:t>Connecting</a:t>
            </a:r>
            <a:r>
              <a:rPr lang="pt-PT" sz="1600" b="1" dirty="0"/>
              <a:t> </a:t>
            </a:r>
            <a:r>
              <a:rPr lang="pt-PT" sz="1600" b="1" dirty="0" err="1"/>
              <a:t>Official</a:t>
            </a:r>
            <a:r>
              <a:rPr lang="pt-PT" sz="1600" b="1" dirty="0"/>
              <a:t> </a:t>
            </a:r>
            <a:r>
              <a:rPr lang="pt-PT" sz="1600" b="1" dirty="0" err="1"/>
              <a:t>Camera</a:t>
            </a:r>
            <a:r>
              <a:rPr lang="pt-PT" sz="1600" b="1" dirty="0"/>
              <a:t> to </a:t>
            </a:r>
            <a:r>
              <a:rPr lang="pt-PT" sz="1600" b="1" dirty="0" err="1"/>
              <a:t>Raspberry</a:t>
            </a:r>
            <a:r>
              <a:rPr lang="pt-PT" sz="1600" b="1" dirty="0"/>
              <a:t> Pi 5</a:t>
            </a:r>
            <a:r>
              <a:rPr lang="pt-PT" sz="1600" dirty="0"/>
              <a:t> (n.d.). [Vídeo]. YouTube. </a:t>
            </a:r>
            <a:r>
              <a:rPr lang="en-US" sz="1600" dirty="0"/>
              <a:t>Accessed on March 8, 2025, from:</a:t>
            </a:r>
            <a:br>
              <a:rPr lang="pt-PT" sz="1600" dirty="0"/>
            </a:br>
            <a:r>
              <a:rPr lang="pt-PT" sz="1600" dirty="0">
                <a:hlinkClick r:id="rId8"/>
              </a:rPr>
              <a:t>https://www.youtube.com/watch?v=VeWBYRpodnI</a:t>
            </a:r>
            <a:endParaRPr lang="pt-PT" sz="1600" dirty="0"/>
          </a:p>
          <a:p>
            <a:pPr>
              <a:lnSpc>
                <a:spcPct val="150000"/>
              </a:lnSpc>
              <a:buFont typeface="+mj-lt"/>
              <a:buAutoNum type="arabicPeriod" startAt="5"/>
            </a:pPr>
            <a:endParaRPr lang="pt-PT" sz="1600" dirty="0"/>
          </a:p>
          <a:p>
            <a:pPr marL="342900" indent="-342900">
              <a:lnSpc>
                <a:spcPct val="150000"/>
              </a:lnSpc>
              <a:buFont typeface="+mj-lt"/>
              <a:buAutoNum type="arabicPeriod" startAt="7"/>
            </a:pPr>
            <a:r>
              <a:rPr lang="pt-PT" sz="1600" b="1" dirty="0" err="1"/>
              <a:t>Connecting</a:t>
            </a:r>
            <a:r>
              <a:rPr lang="pt-PT" sz="1600" b="1" dirty="0"/>
              <a:t> HDMI Display to </a:t>
            </a:r>
            <a:r>
              <a:rPr lang="pt-PT" sz="1600" b="1" dirty="0" err="1"/>
              <a:t>Raspberry</a:t>
            </a:r>
            <a:r>
              <a:rPr lang="pt-PT" sz="1600" b="1" dirty="0"/>
              <a:t> Pi 5</a:t>
            </a:r>
            <a:r>
              <a:rPr lang="pt-PT" sz="1600" dirty="0"/>
              <a:t> (n.d.). [Vídeo]. YouTube. </a:t>
            </a:r>
            <a:r>
              <a:rPr lang="en-US" sz="1600" dirty="0"/>
              <a:t>Accessed on March 8, 2025, from:</a:t>
            </a:r>
            <a:br>
              <a:rPr lang="pt-PT" sz="1600" dirty="0"/>
            </a:br>
            <a:r>
              <a:rPr lang="pt-PT" sz="1600" dirty="0">
                <a:hlinkClick r:id="rId9"/>
              </a:rPr>
              <a:t>https://www.youtube.com/watch?v=QhdRg2x6vxo&amp;t=2s</a:t>
            </a:r>
            <a:endParaRPr lang="pt-PT" sz="1600" dirty="0"/>
          </a:p>
          <a:p>
            <a:endParaRPr lang="pt-PT" dirty="0"/>
          </a:p>
          <a:p>
            <a:endParaRPr lang="pt-PT" dirty="0"/>
          </a:p>
        </p:txBody>
      </p:sp>
    </p:spTree>
    <p:extLst>
      <p:ext uri="{BB962C8B-B14F-4D97-AF65-F5344CB8AC3E}">
        <p14:creationId xmlns:p14="http://schemas.microsoft.com/office/powerpoint/2010/main" val="75911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ítulo 2"/>
          <p:cNvSpPr>
            <a:spLocks noGrp="1"/>
          </p:cNvSpPr>
          <p:nvPr>
            <p:ph type="subTitle" idx="1"/>
          </p:nvPr>
        </p:nvSpPr>
        <p:spPr>
          <a:xfrm>
            <a:off x="2000250" y="5867400"/>
            <a:ext cx="5143500" cy="489738"/>
          </a:xfrm>
        </p:spPr>
        <p:txBody>
          <a:bodyPr>
            <a:normAutofit/>
          </a:bodyPr>
          <a:lstStyle/>
          <a:p>
            <a:r>
              <a:rPr lang="pt-PT" sz="1500" dirty="0" err="1">
                <a:solidFill>
                  <a:schemeClr val="bg1"/>
                </a:solidFill>
                <a:latin typeface="Arial" charset="0"/>
                <a:ea typeface="Arial" charset="0"/>
                <a:cs typeface="Arial" charset="0"/>
              </a:rPr>
              <a:t>www.ipvc.pt</a:t>
            </a:r>
            <a:endParaRPr lang="pt-PT" sz="1500" dirty="0">
              <a:solidFill>
                <a:schemeClr val="bg1"/>
              </a:solidFill>
              <a:latin typeface="Arial" charset="0"/>
              <a:ea typeface="Arial" charset="0"/>
              <a:cs typeface="Arial" charset="0"/>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606" y="3409950"/>
            <a:ext cx="4048787" cy="1006100"/>
          </a:xfrm>
          <a:prstGeom prst="rect">
            <a:avLst/>
          </a:prstGeom>
        </p:spPr>
      </p:pic>
    </p:spTree>
    <p:extLst>
      <p:ext uri="{BB962C8B-B14F-4D97-AF65-F5344CB8AC3E}">
        <p14:creationId xmlns:p14="http://schemas.microsoft.com/office/powerpoint/2010/main" val="947259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AFE09-C32F-2E00-9EA3-0C6C424CD118}"/>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CF365EFD-A6A8-C1A4-C162-4D3970071537}"/>
              </a:ext>
            </a:extLst>
          </p:cNvPr>
          <p:cNvSpPr txBox="1">
            <a:spLocks noChangeArrowheads="1"/>
          </p:cNvSpPr>
          <p:nvPr/>
        </p:nvSpPr>
        <p:spPr bwMode="auto">
          <a:xfrm>
            <a:off x="306388" y="349250"/>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2. Research</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7E5B4CAB-208B-EB53-AC0E-D23A189D897B}"/>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A1740543-73CF-F2CF-C0F8-71E9D5761AE6}"/>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04541DF2-A061-713A-AE92-29F3DEA21CC6}"/>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125A9490-49B1-0ED6-860F-06DC7ED7D5D0}"/>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84132993-8114-404D-963D-2106FD8ECB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0CBCB25A-397F-F35F-A1B3-D54D8A17A650}"/>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B2032451-C125-AFBB-E08B-0945E06E358C}"/>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a:t>
            </a:fld>
            <a:r>
              <a:rPr lang="pt-PT" sz="1000" dirty="0"/>
              <a:t> -</a:t>
            </a:r>
          </a:p>
        </p:txBody>
      </p:sp>
      <p:pic>
        <p:nvPicPr>
          <p:cNvPr id="20" name="Imagem 19">
            <a:extLst>
              <a:ext uri="{FF2B5EF4-FFF2-40B4-BE49-F238E27FC236}">
                <a16:creationId xmlns:a16="http://schemas.microsoft.com/office/drawing/2014/main" id="{DBA49724-458A-9DAF-5D31-AEEC1C980BB2}"/>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BB6DD5CC-7370-2110-FBCD-D04B5F024878}"/>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FB14484F-C11F-7ED0-6A7E-F72DAEAC29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DB3FC401-379F-5024-D910-583F01F664CB}"/>
              </a:ext>
            </a:extLst>
          </p:cNvPr>
          <p:cNvSpPr txBox="1"/>
          <p:nvPr/>
        </p:nvSpPr>
        <p:spPr>
          <a:xfrm>
            <a:off x="306663" y="1185950"/>
            <a:ext cx="3494247" cy="4486100"/>
          </a:xfrm>
          <a:prstGeom prst="rect">
            <a:avLst/>
          </a:prstGeom>
          <a:noFill/>
        </p:spPr>
        <p:txBody>
          <a:bodyPr wrap="square">
            <a:spAutoFit/>
          </a:bodyPr>
          <a:lstStyle/>
          <a:p>
            <a:pPr algn="just">
              <a:lnSpc>
                <a:spcPct val="150000"/>
              </a:lnSpc>
            </a:pPr>
            <a:r>
              <a:rPr lang="en-US" sz="1600" b="1" dirty="0"/>
              <a:t>Initial Research:</a:t>
            </a:r>
          </a:p>
          <a:p>
            <a:pPr algn="just">
              <a:lnSpc>
                <a:spcPct val="150000"/>
              </a:lnSpc>
            </a:pPr>
            <a:r>
              <a:rPr lang="en-US" sz="1600" dirty="0"/>
              <a:t>We watched several videos and consulted documentation to understand the entire essential process, such as installing the Raspberry Pi OS, configuring via SSH, and integrating peripherals.</a:t>
            </a:r>
          </a:p>
          <a:p>
            <a:pPr algn="just">
              <a:lnSpc>
                <a:spcPct val="150000"/>
              </a:lnSpc>
            </a:pPr>
            <a:r>
              <a:rPr lang="en-US" sz="1600" b="1" dirty="0"/>
              <a:t>Documentation and Guides:</a:t>
            </a:r>
          </a:p>
          <a:p>
            <a:pPr algn="just">
              <a:lnSpc>
                <a:spcPct val="150000"/>
              </a:lnSpc>
            </a:pPr>
            <a:r>
              <a:rPr lang="en-US" sz="1600" dirty="0"/>
              <a:t>We analyzed tutorials and official guides that demonstrated, for example, the connection of cameras and displays, helping define the technical steps.</a:t>
            </a:r>
            <a:endParaRPr lang="pt-PT" sz="1600" dirty="0"/>
          </a:p>
        </p:txBody>
      </p:sp>
      <p:pic>
        <p:nvPicPr>
          <p:cNvPr id="4" name="Imagem 3">
            <a:extLst>
              <a:ext uri="{FF2B5EF4-FFF2-40B4-BE49-F238E27FC236}">
                <a16:creationId xmlns:a16="http://schemas.microsoft.com/office/drawing/2014/main" id="{80B83C55-2BAD-AF6D-F95A-B5C47858423F}"/>
              </a:ext>
            </a:extLst>
          </p:cNvPr>
          <p:cNvPicPr>
            <a:picLocks noChangeAspect="1"/>
          </p:cNvPicPr>
          <p:nvPr/>
        </p:nvPicPr>
        <p:blipFill>
          <a:blip r:embed="rId7"/>
          <a:stretch>
            <a:fillRect/>
          </a:stretch>
        </p:blipFill>
        <p:spPr>
          <a:xfrm>
            <a:off x="4321106" y="1260335"/>
            <a:ext cx="4516231" cy="2304199"/>
          </a:xfrm>
          <a:prstGeom prst="rect">
            <a:avLst/>
          </a:prstGeom>
        </p:spPr>
      </p:pic>
      <p:pic>
        <p:nvPicPr>
          <p:cNvPr id="7" name="Imagem 6">
            <a:extLst>
              <a:ext uri="{FF2B5EF4-FFF2-40B4-BE49-F238E27FC236}">
                <a16:creationId xmlns:a16="http://schemas.microsoft.com/office/drawing/2014/main" id="{8E789AC0-9144-3718-B0E6-7DE646198360}"/>
              </a:ext>
            </a:extLst>
          </p:cNvPr>
          <p:cNvPicPr>
            <a:picLocks noChangeAspect="1"/>
          </p:cNvPicPr>
          <p:nvPr/>
        </p:nvPicPr>
        <p:blipFill>
          <a:blip r:embed="rId8"/>
          <a:stretch>
            <a:fillRect/>
          </a:stretch>
        </p:blipFill>
        <p:spPr>
          <a:xfrm>
            <a:off x="4321106" y="3740413"/>
            <a:ext cx="4516231" cy="2134437"/>
          </a:xfrm>
          <a:prstGeom prst="rect">
            <a:avLst/>
          </a:prstGeom>
        </p:spPr>
      </p:pic>
    </p:spTree>
    <p:extLst>
      <p:ext uri="{BB962C8B-B14F-4D97-AF65-F5344CB8AC3E}">
        <p14:creationId xmlns:p14="http://schemas.microsoft.com/office/powerpoint/2010/main" val="248871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C95D3-9C7B-5FCE-6214-CFB2D577E556}"/>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B5136D78-0B89-7B6A-E794-A795E3FCE47D}"/>
              </a:ext>
            </a:extLst>
          </p:cNvPr>
          <p:cNvSpPr txBox="1">
            <a:spLocks noChangeArrowheads="1"/>
          </p:cNvSpPr>
          <p:nvPr/>
        </p:nvSpPr>
        <p:spPr bwMode="auto">
          <a:xfrm>
            <a:off x="260350" y="391705"/>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3. </a:t>
            </a:r>
            <a:r>
              <a:rPr lang="pt-PT" sz="2400" b="1" dirty="0">
                <a:latin typeface="Arial" panose="020B0604020202020204" pitchFamily="34" charset="0"/>
                <a:cs typeface="Arial" panose="020B0604020202020204" pitchFamily="34" charset="0"/>
              </a:rPr>
              <a:t>Material Lifting</a:t>
            </a:r>
          </a:p>
        </p:txBody>
      </p:sp>
      <p:sp>
        <p:nvSpPr>
          <p:cNvPr id="10247" name="Line 15">
            <a:extLst>
              <a:ext uri="{FF2B5EF4-FFF2-40B4-BE49-F238E27FC236}">
                <a16:creationId xmlns:a16="http://schemas.microsoft.com/office/drawing/2014/main" id="{7E464FF7-9357-FD57-2FAD-8B139E3F4304}"/>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34BBC0FC-FD05-F96A-7990-58F6353B043D}"/>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BE2F9B43-3306-F5A5-41DA-58373079B454}"/>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1A0BD86F-9C96-0C2C-2DBA-6FE1CB3E1BFB}"/>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7BF05FB6-C815-0E99-E701-B353DC4CAD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A0768D6C-A885-F867-39AB-2CBCEFFA9635}"/>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CB6C36AC-B4F5-FF29-8570-299F0F01BD4D}"/>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6</a:t>
            </a:fld>
            <a:r>
              <a:rPr lang="pt-PT" sz="1000" dirty="0"/>
              <a:t> -</a:t>
            </a:r>
          </a:p>
        </p:txBody>
      </p:sp>
      <p:pic>
        <p:nvPicPr>
          <p:cNvPr id="20" name="Imagem 19">
            <a:extLst>
              <a:ext uri="{FF2B5EF4-FFF2-40B4-BE49-F238E27FC236}">
                <a16:creationId xmlns:a16="http://schemas.microsoft.com/office/drawing/2014/main" id="{8F7844A6-6FA3-D83C-365F-C898C0655E83}"/>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BE12E5C5-3C45-3136-5812-91529E10FCD3}"/>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B324AA5E-316B-58E9-7E3A-CDAE39678F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FA158BD9-05AE-9D80-10B0-27903F471856}"/>
              </a:ext>
            </a:extLst>
          </p:cNvPr>
          <p:cNvSpPr txBox="1"/>
          <p:nvPr/>
        </p:nvSpPr>
        <p:spPr>
          <a:xfrm>
            <a:off x="260350" y="1368656"/>
            <a:ext cx="3321049" cy="4116768"/>
          </a:xfrm>
          <a:prstGeom prst="rect">
            <a:avLst/>
          </a:prstGeom>
          <a:noFill/>
        </p:spPr>
        <p:txBody>
          <a:bodyPr wrap="square">
            <a:spAutoFit/>
          </a:bodyPr>
          <a:lstStyle/>
          <a:p>
            <a:pPr algn="just">
              <a:lnSpc>
                <a:spcPct val="150000"/>
              </a:lnSpc>
              <a:buNone/>
            </a:pPr>
            <a:r>
              <a:rPr lang="en-US" sz="1600" b="1" dirty="0"/>
              <a:t>Component Identification:</a:t>
            </a:r>
          </a:p>
          <a:p>
            <a:pPr algn="just">
              <a:lnSpc>
                <a:spcPct val="150000"/>
              </a:lnSpc>
              <a:buNone/>
            </a:pPr>
            <a:r>
              <a:rPr lang="en-US" sz="1600" dirty="0"/>
              <a:t>Based on our research, we prepared a detailed document, as shown in the photo, listing the essential materials, such as:</a:t>
            </a:r>
          </a:p>
          <a:p>
            <a:pPr algn="just">
              <a:lnSpc>
                <a:spcPct val="150000"/>
              </a:lnSpc>
              <a:buFont typeface="Arial" panose="020B0604020202020204" pitchFamily="34" charset="0"/>
              <a:buChar char="•"/>
            </a:pPr>
            <a:r>
              <a:rPr lang="en-US" sz="1600" dirty="0"/>
              <a:t>Raspberry Pi 5;</a:t>
            </a:r>
          </a:p>
          <a:p>
            <a:pPr algn="just">
              <a:lnSpc>
                <a:spcPct val="150000"/>
              </a:lnSpc>
              <a:buFont typeface="Arial" panose="020B0604020202020204" pitchFamily="34" charset="0"/>
              <a:buChar char="•"/>
            </a:pPr>
            <a:r>
              <a:rPr lang="en-US" sz="1600" dirty="0"/>
              <a:t>Official camera;</a:t>
            </a:r>
          </a:p>
          <a:p>
            <a:pPr algn="just">
              <a:lnSpc>
                <a:spcPct val="150000"/>
              </a:lnSpc>
              <a:buFont typeface="Arial" panose="020B0604020202020204" pitchFamily="34" charset="0"/>
              <a:buChar char="•"/>
            </a:pPr>
            <a:r>
              <a:rPr lang="en-US" sz="1600" dirty="0"/>
              <a:t>HDMI touchscreen display;</a:t>
            </a:r>
          </a:p>
          <a:p>
            <a:pPr algn="just">
              <a:lnSpc>
                <a:spcPct val="150000"/>
              </a:lnSpc>
              <a:buFont typeface="Arial" panose="020B0604020202020204" pitchFamily="34" charset="0"/>
              <a:buChar char="•"/>
            </a:pPr>
            <a:r>
              <a:rPr lang="en-US" sz="1600" dirty="0"/>
              <a:t>Power supply, among others;</a:t>
            </a:r>
            <a:br>
              <a:rPr lang="en-US" sz="1600" dirty="0"/>
            </a:br>
            <a:r>
              <a:rPr lang="en-US" sz="1600" dirty="0"/>
              <a:t>We included specifications, prices, and purchase links.</a:t>
            </a:r>
          </a:p>
        </p:txBody>
      </p:sp>
      <p:pic>
        <p:nvPicPr>
          <p:cNvPr id="4" name="Imagem 3">
            <a:extLst>
              <a:ext uri="{FF2B5EF4-FFF2-40B4-BE49-F238E27FC236}">
                <a16:creationId xmlns:a16="http://schemas.microsoft.com/office/drawing/2014/main" id="{5DCF3A7B-364F-1EF1-6E75-2F34DEA4DC49}"/>
              </a:ext>
            </a:extLst>
          </p:cNvPr>
          <p:cNvPicPr>
            <a:picLocks noChangeAspect="1"/>
          </p:cNvPicPr>
          <p:nvPr/>
        </p:nvPicPr>
        <p:blipFill>
          <a:blip r:embed="rId7"/>
          <a:stretch>
            <a:fillRect/>
          </a:stretch>
        </p:blipFill>
        <p:spPr>
          <a:xfrm>
            <a:off x="4310974" y="1351071"/>
            <a:ext cx="4528683" cy="2392858"/>
          </a:xfrm>
          <a:prstGeom prst="rect">
            <a:avLst/>
          </a:prstGeom>
        </p:spPr>
      </p:pic>
      <p:pic>
        <p:nvPicPr>
          <p:cNvPr id="5" name="Imagem 4">
            <a:extLst>
              <a:ext uri="{FF2B5EF4-FFF2-40B4-BE49-F238E27FC236}">
                <a16:creationId xmlns:a16="http://schemas.microsoft.com/office/drawing/2014/main" id="{05069BC3-BD02-3995-98A5-F21EC488A7A8}"/>
              </a:ext>
            </a:extLst>
          </p:cNvPr>
          <p:cNvPicPr>
            <a:picLocks noChangeAspect="1"/>
          </p:cNvPicPr>
          <p:nvPr/>
        </p:nvPicPr>
        <p:blipFill>
          <a:blip r:embed="rId8"/>
          <a:stretch>
            <a:fillRect/>
          </a:stretch>
        </p:blipFill>
        <p:spPr>
          <a:xfrm>
            <a:off x="4310973" y="3919808"/>
            <a:ext cx="4729840" cy="1891429"/>
          </a:xfrm>
          <a:prstGeom prst="rect">
            <a:avLst/>
          </a:prstGeom>
        </p:spPr>
      </p:pic>
    </p:spTree>
    <p:extLst>
      <p:ext uri="{BB962C8B-B14F-4D97-AF65-F5344CB8AC3E}">
        <p14:creationId xmlns:p14="http://schemas.microsoft.com/office/powerpoint/2010/main" val="2211163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C2B8-B68A-BB63-9864-F17FEF994DA3}"/>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7953C1AD-A097-E06A-8145-FCB24589E15A}"/>
              </a:ext>
            </a:extLst>
          </p:cNvPr>
          <p:cNvSpPr txBox="1">
            <a:spLocks noChangeArrowheads="1"/>
          </p:cNvSpPr>
          <p:nvPr/>
        </p:nvSpPr>
        <p:spPr bwMode="auto">
          <a:xfrm>
            <a:off x="238125" y="390066"/>
            <a:ext cx="6981825" cy="461665"/>
          </a:xfrm>
          <a:prstGeom prst="rect">
            <a:avLst/>
          </a:prstGeom>
          <a:noFill/>
          <a:ln w="9525">
            <a:noFill/>
            <a:miter lim="800000"/>
            <a:headEnd/>
            <a:tailEnd/>
          </a:ln>
          <a:effectLst/>
        </p:spPr>
        <p:txBody>
          <a:bodyPr>
            <a:spAutoFit/>
          </a:bodyPr>
          <a:lstStyle/>
          <a:p>
            <a:pPr>
              <a:spcBef>
                <a:spcPct val="50000"/>
              </a:spcBef>
              <a:defRPr/>
            </a:pPr>
            <a:r>
              <a:rPr lang="pt-PT" sz="24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 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A70EF706-BE71-EBD0-150F-CC65F77B7D30}"/>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57C11922-D0B2-2312-88E3-8CB94EBCCDEE}"/>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4792D01C-5AFC-485B-82B6-2B098966AC94}"/>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57C63FAF-3C3A-841A-8188-82F4389B10F0}"/>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E38FE4FE-7B3C-062D-AAE5-614A41D66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08C96090-9F18-3C84-F822-BD2E6DB030AC}"/>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3A075DAF-F66B-85C2-304B-F3C0DA9C4AF8}"/>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7</a:t>
            </a:fld>
            <a:r>
              <a:rPr lang="pt-PT" sz="1000" dirty="0"/>
              <a:t> -</a:t>
            </a:r>
          </a:p>
        </p:txBody>
      </p:sp>
      <p:pic>
        <p:nvPicPr>
          <p:cNvPr id="20" name="Imagem 19">
            <a:extLst>
              <a:ext uri="{FF2B5EF4-FFF2-40B4-BE49-F238E27FC236}">
                <a16:creationId xmlns:a16="http://schemas.microsoft.com/office/drawing/2014/main" id="{D391E2AD-D991-C5A6-A366-67A481EA414C}"/>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9001B793-0A7C-A849-3038-8CBDDEA8BABA}"/>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51C95480-93D4-3325-D5B8-B872F3AE73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7" name="CaixaDeTexto 6">
            <a:extLst>
              <a:ext uri="{FF2B5EF4-FFF2-40B4-BE49-F238E27FC236}">
                <a16:creationId xmlns:a16="http://schemas.microsoft.com/office/drawing/2014/main" id="{FBE2F0D7-DBA7-B7D3-58C1-B12381CC5966}"/>
              </a:ext>
            </a:extLst>
          </p:cNvPr>
          <p:cNvSpPr txBox="1"/>
          <p:nvPr/>
        </p:nvSpPr>
        <p:spPr>
          <a:xfrm>
            <a:off x="236957" y="1124205"/>
            <a:ext cx="8668123" cy="792781"/>
          </a:xfrm>
          <a:prstGeom prst="rect">
            <a:avLst/>
          </a:prstGeom>
          <a:noFill/>
        </p:spPr>
        <p:txBody>
          <a:bodyPr wrap="square">
            <a:spAutoFit/>
          </a:bodyPr>
          <a:lstStyle/>
          <a:p>
            <a:pPr algn="just">
              <a:lnSpc>
                <a:spcPct val="150000"/>
              </a:lnSpc>
            </a:pPr>
            <a:r>
              <a:rPr lang="en-US" sz="1600" dirty="0"/>
              <a:t>This table shows our workplan, organizing the activities, objectives, and deliverables for each week, providing a clear overview of the entire project development.</a:t>
            </a:r>
            <a:endParaRPr lang="pt-PT" sz="1600" dirty="0"/>
          </a:p>
        </p:txBody>
      </p:sp>
      <p:pic>
        <p:nvPicPr>
          <p:cNvPr id="3" name="Imagem 2">
            <a:extLst>
              <a:ext uri="{FF2B5EF4-FFF2-40B4-BE49-F238E27FC236}">
                <a16:creationId xmlns:a16="http://schemas.microsoft.com/office/drawing/2014/main" id="{2DFEE1DF-11F2-48CB-C260-E849049C3B3F}"/>
              </a:ext>
            </a:extLst>
          </p:cNvPr>
          <p:cNvPicPr>
            <a:picLocks noChangeAspect="1"/>
          </p:cNvPicPr>
          <p:nvPr/>
        </p:nvPicPr>
        <p:blipFill>
          <a:blip r:embed="rId7"/>
          <a:stretch>
            <a:fillRect/>
          </a:stretch>
        </p:blipFill>
        <p:spPr>
          <a:xfrm>
            <a:off x="307300" y="2480272"/>
            <a:ext cx="4377908" cy="2686688"/>
          </a:xfrm>
          <a:prstGeom prst="rect">
            <a:avLst/>
          </a:prstGeom>
        </p:spPr>
      </p:pic>
      <p:pic>
        <p:nvPicPr>
          <p:cNvPr id="6" name="Imagem 5">
            <a:extLst>
              <a:ext uri="{FF2B5EF4-FFF2-40B4-BE49-F238E27FC236}">
                <a16:creationId xmlns:a16="http://schemas.microsoft.com/office/drawing/2014/main" id="{C1B07564-A410-5D7E-2B45-B0524827D2A6}"/>
              </a:ext>
            </a:extLst>
          </p:cNvPr>
          <p:cNvPicPr>
            <a:picLocks noChangeAspect="1"/>
          </p:cNvPicPr>
          <p:nvPr/>
        </p:nvPicPr>
        <p:blipFill>
          <a:blip r:embed="rId8"/>
          <a:stretch>
            <a:fillRect/>
          </a:stretch>
        </p:blipFill>
        <p:spPr>
          <a:xfrm>
            <a:off x="4781529" y="2480272"/>
            <a:ext cx="4141136" cy="2686688"/>
          </a:xfrm>
          <a:prstGeom prst="rect">
            <a:avLst/>
          </a:prstGeom>
        </p:spPr>
      </p:pic>
    </p:spTree>
    <p:extLst>
      <p:ext uri="{BB962C8B-B14F-4D97-AF65-F5344CB8AC3E}">
        <p14:creationId xmlns:p14="http://schemas.microsoft.com/office/powerpoint/2010/main" val="3362121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74040-33A3-1077-C86D-38B249672FAA}"/>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A744053E-90A6-FE1D-C14E-87DD0F5E9DBA}"/>
              </a:ext>
            </a:extLst>
          </p:cNvPr>
          <p:cNvSpPr txBox="1">
            <a:spLocks noChangeArrowheads="1"/>
          </p:cNvSpPr>
          <p:nvPr/>
        </p:nvSpPr>
        <p:spPr bwMode="auto">
          <a:xfrm>
            <a:off x="260349" y="352964"/>
            <a:ext cx="6981825" cy="461665"/>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4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400" b="1" dirty="0">
                <a:latin typeface="Arial" panose="020B0604020202020204" pitchFamily="34" charset="0"/>
                <a:cs typeface="Arial" panose="020B0604020202020204" pitchFamily="34" charset="0"/>
              </a:rPr>
              <a:t>Workplan/ </a:t>
            </a:r>
            <a:r>
              <a:rPr lang="pt-PT" sz="24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1BA198B4-D8A4-3340-04AB-48C86A0E2F38}"/>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62B4DE10-F4A0-98CA-65BC-977E824D0BA7}"/>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3D4F89B4-926F-3402-72F2-C2DBA29A1101}"/>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7A9FA66E-436C-B25E-68A3-5FFD967BA3DB}"/>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90E0B427-C93D-353D-B091-08F9281381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77ADE557-885F-BA1A-103C-F15492DD7E2C}"/>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DDC0D734-3869-C65B-752C-5582DDC58208}"/>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8</a:t>
            </a:fld>
            <a:r>
              <a:rPr lang="pt-PT" sz="1000" dirty="0"/>
              <a:t> -</a:t>
            </a:r>
          </a:p>
        </p:txBody>
      </p:sp>
      <p:pic>
        <p:nvPicPr>
          <p:cNvPr id="20" name="Imagem 19">
            <a:extLst>
              <a:ext uri="{FF2B5EF4-FFF2-40B4-BE49-F238E27FC236}">
                <a16:creationId xmlns:a16="http://schemas.microsoft.com/office/drawing/2014/main" id="{2FB7213F-A914-274E-6090-36551F99DF05}"/>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9327E639-9821-960C-1665-14E48A3F40BE}"/>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132252C1-4790-BC4F-71DC-2EA1054102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CaixaDeTexto 1">
            <a:extLst>
              <a:ext uri="{FF2B5EF4-FFF2-40B4-BE49-F238E27FC236}">
                <a16:creationId xmlns:a16="http://schemas.microsoft.com/office/drawing/2014/main" id="{06D13D04-9AA1-1872-A966-D2443B5712F5}"/>
              </a:ext>
            </a:extLst>
          </p:cNvPr>
          <p:cNvSpPr txBox="1"/>
          <p:nvPr/>
        </p:nvSpPr>
        <p:spPr>
          <a:xfrm>
            <a:off x="260350" y="1192899"/>
            <a:ext cx="3016249" cy="1531445"/>
          </a:xfrm>
          <a:prstGeom prst="rect">
            <a:avLst/>
          </a:prstGeom>
          <a:noFill/>
        </p:spPr>
        <p:txBody>
          <a:bodyPr wrap="square" rtlCol="0">
            <a:spAutoFit/>
          </a:bodyPr>
          <a:lstStyle/>
          <a:p>
            <a:pPr algn="just">
              <a:lnSpc>
                <a:spcPct val="150000"/>
              </a:lnSpc>
            </a:pPr>
            <a:r>
              <a:rPr lang="pt-PT" sz="1600" b="1" dirty="0" err="1">
                <a:solidFill>
                  <a:schemeClr val="bg1">
                    <a:lumMod val="50000"/>
                  </a:schemeClr>
                </a:solidFill>
              </a:rPr>
              <a:t>Week</a:t>
            </a:r>
            <a:r>
              <a:rPr lang="pt-PT" sz="1600" b="1" dirty="0">
                <a:solidFill>
                  <a:schemeClr val="bg1">
                    <a:lumMod val="50000"/>
                  </a:schemeClr>
                </a:solidFill>
              </a:rPr>
              <a:t> 1 (3-9 </a:t>
            </a:r>
            <a:r>
              <a:rPr lang="pt-PT" sz="1600" b="1" dirty="0" err="1">
                <a:solidFill>
                  <a:schemeClr val="bg1">
                    <a:lumMod val="50000"/>
                  </a:schemeClr>
                </a:solidFill>
              </a:rPr>
              <a:t>march</a:t>
            </a:r>
            <a:r>
              <a:rPr lang="pt-PT" sz="1600" b="1" dirty="0">
                <a:solidFill>
                  <a:schemeClr val="bg1">
                    <a:lumMod val="50000"/>
                  </a:schemeClr>
                </a:solidFill>
              </a:rPr>
              <a:t>) - </a:t>
            </a:r>
            <a:r>
              <a:rPr lang="pt-PT" sz="1600" b="1" dirty="0" err="1">
                <a:solidFill>
                  <a:schemeClr val="bg1">
                    <a:lumMod val="50000"/>
                  </a:schemeClr>
                </a:solidFill>
              </a:rPr>
              <a:t>Group</a:t>
            </a:r>
            <a:r>
              <a:rPr lang="pt-PT" sz="1600" b="1" dirty="0">
                <a:solidFill>
                  <a:schemeClr val="bg1">
                    <a:lumMod val="50000"/>
                  </a:schemeClr>
                </a:solidFill>
              </a:rPr>
              <a:t> </a:t>
            </a:r>
            <a:r>
              <a:rPr lang="pt-PT" sz="1600" b="1" dirty="0" err="1">
                <a:solidFill>
                  <a:schemeClr val="bg1">
                    <a:lumMod val="50000"/>
                  </a:schemeClr>
                </a:solidFill>
              </a:rPr>
              <a:t>Formation</a:t>
            </a:r>
            <a:endParaRPr lang="pt-PT" sz="1600" b="1" dirty="0">
              <a:solidFill>
                <a:schemeClr val="bg1">
                  <a:lumMod val="50000"/>
                </a:schemeClr>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pt-PT" sz="1600" dirty="0" err="1"/>
              <a:t>Officially</a:t>
            </a:r>
            <a:r>
              <a:rPr lang="pt-PT" sz="1600" dirty="0"/>
              <a:t> </a:t>
            </a:r>
            <a:r>
              <a:rPr lang="pt-PT" sz="1600" dirty="0" err="1"/>
              <a:t>form</a:t>
            </a:r>
            <a:r>
              <a:rPr lang="pt-PT" sz="1600" dirty="0"/>
              <a:t> the </a:t>
            </a:r>
            <a:r>
              <a:rPr lang="pt-PT" sz="1600" dirty="0" err="1"/>
              <a:t>group</a:t>
            </a:r>
            <a:r>
              <a:rPr lang="pt-PT" sz="1600" dirty="0"/>
              <a:t>.</a:t>
            </a:r>
          </a:p>
        </p:txBody>
      </p:sp>
      <p:sp>
        <p:nvSpPr>
          <p:cNvPr id="4" name="CaixaDeTexto 3">
            <a:extLst>
              <a:ext uri="{FF2B5EF4-FFF2-40B4-BE49-F238E27FC236}">
                <a16:creationId xmlns:a16="http://schemas.microsoft.com/office/drawing/2014/main" id="{952E967D-2F38-0D2E-7F56-52F421211B65}"/>
              </a:ext>
            </a:extLst>
          </p:cNvPr>
          <p:cNvSpPr txBox="1"/>
          <p:nvPr/>
        </p:nvSpPr>
        <p:spPr>
          <a:xfrm>
            <a:off x="260350" y="2930015"/>
            <a:ext cx="3473450" cy="3008772"/>
          </a:xfrm>
          <a:prstGeom prst="rect">
            <a:avLst/>
          </a:prstGeom>
          <a:noFill/>
        </p:spPr>
        <p:txBody>
          <a:bodyPr wrap="square">
            <a:spAutoFit/>
          </a:bodyPr>
          <a:lstStyle/>
          <a:p>
            <a:pPr algn="just">
              <a:lnSpc>
                <a:spcPct val="150000"/>
              </a:lnSpc>
            </a:pPr>
            <a:r>
              <a:rPr lang="pt-PT" sz="1600" b="1" dirty="0" err="1">
                <a:solidFill>
                  <a:srgbClr val="CC9900"/>
                </a:solidFill>
              </a:rPr>
              <a:t>Week</a:t>
            </a:r>
            <a:r>
              <a:rPr lang="pt-PT" sz="1600" b="1" dirty="0">
                <a:solidFill>
                  <a:srgbClr val="CC9900"/>
                </a:solidFill>
              </a:rPr>
              <a:t> 2 (10-16 </a:t>
            </a:r>
            <a:r>
              <a:rPr lang="pt-PT" sz="1600" b="1" dirty="0" err="1">
                <a:solidFill>
                  <a:srgbClr val="CC9900"/>
                </a:solidFill>
              </a:rPr>
              <a:t>march</a:t>
            </a:r>
            <a:r>
              <a:rPr lang="pt-PT" sz="1600" b="1" dirty="0">
                <a:solidFill>
                  <a:srgbClr val="CC9900"/>
                </a:solidFill>
              </a:rPr>
              <a:t>) - </a:t>
            </a:r>
            <a:r>
              <a:rPr lang="pt-PT" sz="1600" b="1" dirty="0" err="1">
                <a:solidFill>
                  <a:srgbClr val="CC9900"/>
                </a:solidFill>
              </a:rPr>
              <a:t>Kickoff</a:t>
            </a:r>
            <a:endParaRPr lang="pt-PT" sz="1600" b="1" dirty="0">
              <a:solidFill>
                <a:srgbClr val="CC9900"/>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Hold a kickoff meeting with the supervisor to validate the objective and initial requirements and give a brief presentation.</a:t>
            </a:r>
          </a:p>
          <a:p>
            <a:pPr marL="285750" indent="-285750" algn="just">
              <a:lnSpc>
                <a:spcPct val="150000"/>
              </a:lnSpc>
              <a:buFont typeface="Arial" panose="020B0604020202020204" pitchFamily="34" charset="0"/>
              <a:buChar char="•"/>
            </a:pPr>
            <a:r>
              <a:rPr lang="en-US" sz="1600" dirty="0"/>
              <a:t>Define a preliminary work plan.</a:t>
            </a:r>
          </a:p>
          <a:p>
            <a:pPr marL="285750" indent="-285750" algn="just">
              <a:lnSpc>
                <a:spcPct val="150000"/>
              </a:lnSpc>
              <a:buFont typeface="Arial" panose="020B0604020202020204" pitchFamily="34" charset="0"/>
              <a:buChar char="•"/>
            </a:pPr>
            <a:r>
              <a:rPr lang="pt-PT" sz="1600" dirty="0" err="1"/>
              <a:t>Start</a:t>
            </a:r>
            <a:r>
              <a:rPr lang="pt-PT" sz="1600" dirty="0"/>
              <a:t> </a:t>
            </a:r>
            <a:r>
              <a:rPr lang="pt-PT" sz="1600" dirty="0" err="1"/>
              <a:t>drafting</a:t>
            </a:r>
            <a:r>
              <a:rPr lang="pt-PT" sz="1600" dirty="0"/>
              <a:t> the </a:t>
            </a:r>
            <a:r>
              <a:rPr lang="pt-PT" sz="1600" dirty="0" err="1"/>
              <a:t>schedule</a:t>
            </a:r>
            <a:r>
              <a:rPr lang="pt-PT" sz="1600" dirty="0"/>
              <a:t>.</a:t>
            </a:r>
          </a:p>
        </p:txBody>
      </p:sp>
      <p:pic>
        <p:nvPicPr>
          <p:cNvPr id="5" name="Imagem 4">
            <a:extLst>
              <a:ext uri="{FF2B5EF4-FFF2-40B4-BE49-F238E27FC236}">
                <a16:creationId xmlns:a16="http://schemas.microsoft.com/office/drawing/2014/main" id="{C59E9A53-C0AD-EFC0-BE83-D4CF28702502}"/>
              </a:ext>
            </a:extLst>
          </p:cNvPr>
          <p:cNvPicPr>
            <a:picLocks noChangeAspect="1"/>
          </p:cNvPicPr>
          <p:nvPr/>
        </p:nvPicPr>
        <p:blipFill>
          <a:blip r:embed="rId7"/>
          <a:stretch>
            <a:fillRect/>
          </a:stretch>
        </p:blipFill>
        <p:spPr>
          <a:xfrm>
            <a:off x="3613221" y="1425898"/>
            <a:ext cx="5270429" cy="1080748"/>
          </a:xfrm>
          <a:prstGeom prst="rect">
            <a:avLst/>
          </a:prstGeom>
        </p:spPr>
      </p:pic>
      <p:pic>
        <p:nvPicPr>
          <p:cNvPr id="7" name="Imagem 6">
            <a:extLst>
              <a:ext uri="{FF2B5EF4-FFF2-40B4-BE49-F238E27FC236}">
                <a16:creationId xmlns:a16="http://schemas.microsoft.com/office/drawing/2014/main" id="{1C22484B-B34E-BBF0-23AE-6AEE16E6145C}"/>
              </a:ext>
            </a:extLst>
          </p:cNvPr>
          <p:cNvPicPr>
            <a:picLocks noChangeAspect="1"/>
          </p:cNvPicPr>
          <p:nvPr/>
        </p:nvPicPr>
        <p:blipFill>
          <a:blip r:embed="rId8"/>
          <a:stretch>
            <a:fillRect/>
          </a:stretch>
        </p:blipFill>
        <p:spPr>
          <a:xfrm>
            <a:off x="3844988" y="4015263"/>
            <a:ext cx="5038662" cy="1416839"/>
          </a:xfrm>
          <a:prstGeom prst="rect">
            <a:avLst/>
          </a:prstGeom>
        </p:spPr>
      </p:pic>
    </p:spTree>
    <p:extLst>
      <p:ext uri="{BB962C8B-B14F-4D97-AF65-F5344CB8AC3E}">
        <p14:creationId xmlns:p14="http://schemas.microsoft.com/office/powerpoint/2010/main" val="295754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C9508-010E-DBD8-7FC6-723EC9350CFD}"/>
            </a:ext>
          </a:extLst>
        </p:cNvPr>
        <p:cNvGrpSpPr/>
        <p:nvPr/>
      </p:nvGrpSpPr>
      <p:grpSpPr>
        <a:xfrm>
          <a:off x="0" y="0"/>
          <a:ext cx="0" cy="0"/>
          <a:chOff x="0" y="0"/>
          <a:chExt cx="0" cy="0"/>
        </a:xfrm>
      </p:grpSpPr>
      <p:sp>
        <p:nvSpPr>
          <p:cNvPr id="9229" name="Text Box 13">
            <a:extLst>
              <a:ext uri="{FF2B5EF4-FFF2-40B4-BE49-F238E27FC236}">
                <a16:creationId xmlns:a16="http://schemas.microsoft.com/office/drawing/2014/main" id="{F506C002-32AA-6A1E-C030-D65ACD88656B}"/>
              </a:ext>
            </a:extLst>
          </p:cNvPr>
          <p:cNvSpPr txBox="1">
            <a:spLocks noChangeArrowheads="1"/>
          </p:cNvSpPr>
          <p:nvPr/>
        </p:nvSpPr>
        <p:spPr bwMode="auto">
          <a:xfrm>
            <a:off x="250825" y="355389"/>
            <a:ext cx="6981825" cy="52322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800" b="1" dirty="0">
                <a:effectLst>
                  <a:outerShdw blurRad="38100" dist="38100" dir="2700000" algn="tl">
                    <a:srgbClr val="C0C0C0"/>
                  </a:outerShdw>
                </a:effectLst>
                <a:latin typeface="Arial" panose="020B0604020202020204" pitchFamily="34" charset="0"/>
                <a:cs typeface="Arial" panose="020B0604020202020204" pitchFamily="34" charset="0"/>
              </a:rPr>
              <a:t>4. </a:t>
            </a:r>
            <a:r>
              <a:rPr lang="pt-PT" sz="2800" b="1" dirty="0">
                <a:latin typeface="Arial" panose="020B0604020202020204" pitchFamily="34" charset="0"/>
                <a:cs typeface="Arial" panose="020B0604020202020204" pitchFamily="34" charset="0"/>
              </a:rPr>
              <a:t>Workplan/ </a:t>
            </a:r>
            <a:r>
              <a:rPr lang="pt-PT" sz="2800" b="1" dirty="0" err="1">
                <a:latin typeface="Arial" panose="020B0604020202020204" pitchFamily="34" charset="0"/>
                <a:cs typeface="Arial" panose="020B0604020202020204" pitchFamily="34" charset="0"/>
              </a:rPr>
              <a:t>Planning</a:t>
            </a:r>
            <a:endParaRPr lang="pt-PT" sz="20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247" name="Line 15">
            <a:extLst>
              <a:ext uri="{FF2B5EF4-FFF2-40B4-BE49-F238E27FC236}">
                <a16:creationId xmlns:a16="http://schemas.microsoft.com/office/drawing/2014/main" id="{D1387B15-5B70-9639-9E87-CF8B4548D2CF}"/>
              </a:ext>
            </a:extLst>
          </p:cNvPr>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a:extLst>
              <a:ext uri="{FF2B5EF4-FFF2-40B4-BE49-F238E27FC236}">
                <a16:creationId xmlns:a16="http://schemas.microsoft.com/office/drawing/2014/main" id="{3A5EDB07-5CD5-B1EA-ECC4-C2B6A417B580}"/>
              </a:ext>
            </a:extLst>
          </p:cNvPr>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15" name="Imagem 14">
            <a:extLst>
              <a:ext uri="{FF2B5EF4-FFF2-40B4-BE49-F238E27FC236}">
                <a16:creationId xmlns:a16="http://schemas.microsoft.com/office/drawing/2014/main" id="{1F5E65BF-6C01-E503-7CA3-6B3C059B155B}"/>
              </a:ext>
            </a:extLst>
          </p:cNvPr>
          <p:cNvPicPr>
            <a:picLocks noChangeAspect="1"/>
          </p:cNvPicPr>
          <p:nvPr/>
        </p:nvPicPr>
        <p:blipFill>
          <a:blip r:embed="rId3"/>
          <a:stretch>
            <a:fillRect/>
          </a:stretch>
        </p:blipFill>
        <p:spPr>
          <a:xfrm>
            <a:off x="101225" y="904241"/>
            <a:ext cx="9014192" cy="266482"/>
          </a:xfrm>
          <a:prstGeom prst="rect">
            <a:avLst/>
          </a:prstGeom>
        </p:spPr>
      </p:pic>
      <p:sp>
        <p:nvSpPr>
          <p:cNvPr id="16" name="Rectângulo 19">
            <a:extLst>
              <a:ext uri="{FF2B5EF4-FFF2-40B4-BE49-F238E27FC236}">
                <a16:creationId xmlns:a16="http://schemas.microsoft.com/office/drawing/2014/main" id="{8CC245DA-3E82-7866-1E0F-C7FD50ECF394}"/>
              </a:ext>
            </a:extLst>
          </p:cNvPr>
          <p:cNvSpPr/>
          <p:nvPr/>
        </p:nvSpPr>
        <p:spPr>
          <a:xfrm>
            <a:off x="5535613" y="553019"/>
            <a:ext cx="3505200" cy="261610"/>
          </a:xfrm>
          <a:prstGeom prst="rect">
            <a:avLst/>
          </a:prstGeom>
        </p:spPr>
        <p:txBody>
          <a:bodyPr wrap="square">
            <a:spAutoFit/>
          </a:bodyPr>
          <a:lstStyle/>
          <a:p>
            <a:pPr algn="r"/>
            <a:r>
              <a:rPr lang="pt-PT" sz="1100" b="1" cap="all" dirty="0" err="1">
                <a:highlight>
                  <a:srgbClr val="FFFF00"/>
                </a:highlight>
              </a:rPr>
              <a:t>Degree</a:t>
            </a:r>
            <a:r>
              <a:rPr lang="pt-PT" sz="1100" b="1" cap="all" dirty="0">
                <a:highlight>
                  <a:srgbClr val="FFFF00"/>
                </a:highlight>
              </a:rPr>
              <a:t> IN </a:t>
            </a:r>
            <a:r>
              <a:rPr lang="pt-PT" sz="1100" b="1" cap="all" dirty="0" err="1">
                <a:highlight>
                  <a:srgbClr val="FFFF00"/>
                </a:highlight>
              </a:rPr>
              <a:t>Informatics</a:t>
            </a:r>
            <a:r>
              <a:rPr lang="pt-PT" sz="1100" b="1" cap="all" dirty="0">
                <a:highlight>
                  <a:srgbClr val="FFFF00"/>
                </a:highlight>
              </a:rPr>
              <a:t> </a:t>
            </a:r>
            <a:r>
              <a:rPr lang="pt-PT" sz="1100" b="1" cap="all" dirty="0" err="1">
                <a:highlight>
                  <a:srgbClr val="FFFF00"/>
                </a:highlight>
              </a:rPr>
              <a:t>engineering</a:t>
            </a:r>
            <a:endParaRPr lang="pt-PT" sz="1100" dirty="0">
              <a:highlight>
                <a:srgbClr val="FFFF00"/>
              </a:highlight>
            </a:endParaRPr>
          </a:p>
        </p:txBody>
      </p:sp>
      <p:pic>
        <p:nvPicPr>
          <p:cNvPr id="17" name="Imagem 16">
            <a:extLst>
              <a:ext uri="{FF2B5EF4-FFF2-40B4-BE49-F238E27FC236}">
                <a16:creationId xmlns:a16="http://schemas.microsoft.com/office/drawing/2014/main" id="{62EE36BE-94E5-7DB6-9392-E178350EE4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316" y="9186"/>
            <a:ext cx="2575034" cy="639880"/>
          </a:xfrm>
          <a:prstGeom prst="rect">
            <a:avLst/>
          </a:prstGeom>
        </p:spPr>
      </p:pic>
      <p:sp>
        <p:nvSpPr>
          <p:cNvPr id="18" name="Text Box 10">
            <a:extLst>
              <a:ext uri="{FF2B5EF4-FFF2-40B4-BE49-F238E27FC236}">
                <a16:creationId xmlns:a16="http://schemas.microsoft.com/office/drawing/2014/main" id="{869454BD-3BC5-B41F-0351-DF3C0829AD93}"/>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9" name="Rectangle 11">
            <a:extLst>
              <a:ext uri="{FF2B5EF4-FFF2-40B4-BE49-F238E27FC236}">
                <a16:creationId xmlns:a16="http://schemas.microsoft.com/office/drawing/2014/main" id="{084B4B41-4D32-7654-61F9-04F44ED46237}"/>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9</a:t>
            </a:fld>
            <a:r>
              <a:rPr lang="pt-PT" sz="1000" dirty="0"/>
              <a:t> -</a:t>
            </a:r>
          </a:p>
        </p:txBody>
      </p:sp>
      <p:pic>
        <p:nvPicPr>
          <p:cNvPr id="20" name="Imagem 19">
            <a:extLst>
              <a:ext uri="{FF2B5EF4-FFF2-40B4-BE49-F238E27FC236}">
                <a16:creationId xmlns:a16="http://schemas.microsoft.com/office/drawing/2014/main" id="{63F12874-D5AC-4B0A-19E9-5D5F19151551}"/>
              </a:ext>
            </a:extLst>
          </p:cNvPr>
          <p:cNvPicPr>
            <a:picLocks noChangeAspect="1"/>
          </p:cNvPicPr>
          <p:nvPr/>
        </p:nvPicPr>
        <p:blipFill>
          <a:blip r:embed="rId5"/>
          <a:stretch>
            <a:fillRect/>
          </a:stretch>
        </p:blipFill>
        <p:spPr>
          <a:xfrm>
            <a:off x="0" y="6320212"/>
            <a:ext cx="9144000" cy="253252"/>
          </a:xfrm>
          <a:prstGeom prst="rect">
            <a:avLst/>
          </a:prstGeom>
        </p:spPr>
      </p:pic>
      <p:sp>
        <p:nvSpPr>
          <p:cNvPr id="21" name="Subtítulo 2">
            <a:extLst>
              <a:ext uri="{FF2B5EF4-FFF2-40B4-BE49-F238E27FC236}">
                <a16:creationId xmlns:a16="http://schemas.microsoft.com/office/drawing/2014/main" id="{CBC82096-722E-E416-E31D-095EDA393E50}"/>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@Diogo Azevedo, Letícia Loureiro| </a:t>
            </a:r>
            <a:r>
              <a:rPr lang="pt-PT" sz="900" b="1" dirty="0" err="1">
                <a:solidFill>
                  <a:srgbClr val="C00000"/>
                </a:solidFill>
                <a:latin typeface="Arial" charset="0"/>
                <a:ea typeface="Arial" charset="0"/>
                <a:cs typeface="Arial" charset="0"/>
              </a:rPr>
              <a:t>Course</a:t>
            </a:r>
            <a:r>
              <a:rPr lang="pt-PT" sz="900" b="1" dirty="0">
                <a:solidFill>
                  <a:srgbClr val="C00000"/>
                </a:solidFill>
                <a:latin typeface="Arial" charset="0"/>
                <a:ea typeface="Arial" charset="0"/>
                <a:cs typeface="Arial" charset="0"/>
              </a:rPr>
              <a:t>: Projeto IV </a:t>
            </a:r>
            <a:r>
              <a:rPr lang="pt-PT" sz="900" dirty="0">
                <a:latin typeface="Arial" charset="0"/>
                <a:ea typeface="Arial" charset="0"/>
                <a:cs typeface="Arial" charset="0"/>
              </a:rPr>
              <a:t>– </a:t>
            </a:r>
            <a:r>
              <a:rPr lang="pt-PT" sz="900" dirty="0" err="1">
                <a:latin typeface="Arial" charset="0"/>
                <a:ea typeface="Arial" charset="0"/>
                <a:cs typeface="Arial" charset="0"/>
              </a:rPr>
              <a:t>Academic</a:t>
            </a:r>
            <a:r>
              <a:rPr lang="pt-PT" sz="900" dirty="0">
                <a:latin typeface="Arial" charset="0"/>
                <a:ea typeface="Arial" charset="0"/>
                <a:cs typeface="Arial" charset="0"/>
              </a:rPr>
              <a:t> </a:t>
            </a:r>
            <a:r>
              <a:rPr lang="pt-PT" sz="900" dirty="0" err="1">
                <a:latin typeface="Arial" charset="0"/>
                <a:ea typeface="Arial" charset="0"/>
                <a:cs typeface="Arial" charset="0"/>
              </a:rPr>
              <a:t>Year</a:t>
            </a:r>
            <a:r>
              <a:rPr lang="pt-PT" sz="900" dirty="0">
                <a:latin typeface="Arial" charset="0"/>
                <a:ea typeface="Arial" charset="0"/>
                <a:cs typeface="Arial" charset="0"/>
              </a:rPr>
              <a:t> 2024/2025 – </a:t>
            </a:r>
            <a:r>
              <a:rPr lang="en-US" sz="900" b="1" dirty="0">
                <a:latin typeface="Arial" charset="0"/>
                <a:ea typeface="Arial" charset="0"/>
                <a:cs typeface="Arial" charset="0"/>
              </a:rPr>
              <a:t>Lightweight Authentication System with Facial Recognition</a:t>
            </a:r>
            <a:endParaRPr lang="pt-PT" sz="900" b="1" dirty="0">
              <a:latin typeface="Arial" charset="0"/>
              <a:ea typeface="Arial" charset="0"/>
              <a:cs typeface="Arial" charset="0"/>
            </a:endParaRPr>
          </a:p>
        </p:txBody>
      </p:sp>
      <p:pic>
        <p:nvPicPr>
          <p:cNvPr id="22" name="Imagem 21">
            <a:extLst>
              <a:ext uri="{FF2B5EF4-FFF2-40B4-BE49-F238E27FC236}">
                <a16:creationId xmlns:a16="http://schemas.microsoft.com/office/drawing/2014/main" id="{9EA3568C-0B64-9BBE-918B-8C6E8FD71A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4" name="CaixaDeTexto 3">
            <a:extLst>
              <a:ext uri="{FF2B5EF4-FFF2-40B4-BE49-F238E27FC236}">
                <a16:creationId xmlns:a16="http://schemas.microsoft.com/office/drawing/2014/main" id="{A04CA489-66FC-0D70-8CCF-6C4C7CF20EAB}"/>
              </a:ext>
            </a:extLst>
          </p:cNvPr>
          <p:cNvSpPr txBox="1"/>
          <p:nvPr/>
        </p:nvSpPr>
        <p:spPr>
          <a:xfrm>
            <a:off x="238125" y="1375027"/>
            <a:ext cx="4159249" cy="4486100"/>
          </a:xfrm>
          <a:prstGeom prst="rect">
            <a:avLst/>
          </a:prstGeom>
          <a:noFill/>
        </p:spPr>
        <p:txBody>
          <a:bodyPr wrap="square">
            <a:spAutoFit/>
          </a:bodyPr>
          <a:lstStyle/>
          <a:p>
            <a:pPr algn="just">
              <a:lnSpc>
                <a:spcPct val="150000"/>
              </a:lnSpc>
            </a:pPr>
            <a:r>
              <a:rPr lang="pt-PT" sz="1600" b="1" dirty="0" err="1">
                <a:solidFill>
                  <a:schemeClr val="accent2">
                    <a:lumMod val="75000"/>
                  </a:schemeClr>
                </a:solidFill>
              </a:rPr>
              <a:t>Week</a:t>
            </a:r>
            <a:r>
              <a:rPr lang="pt-PT" sz="1600" b="1" dirty="0">
                <a:solidFill>
                  <a:schemeClr val="accent2">
                    <a:lumMod val="75000"/>
                  </a:schemeClr>
                </a:solidFill>
              </a:rPr>
              <a:t> 3 (17-23 </a:t>
            </a:r>
            <a:r>
              <a:rPr lang="pt-PT" sz="1600" b="1" dirty="0" err="1">
                <a:solidFill>
                  <a:schemeClr val="accent2">
                    <a:lumMod val="75000"/>
                  </a:schemeClr>
                </a:solidFill>
              </a:rPr>
              <a:t>march</a:t>
            </a:r>
            <a:r>
              <a:rPr lang="pt-PT" sz="1600" b="1" dirty="0">
                <a:solidFill>
                  <a:schemeClr val="accent2">
                    <a:lumMod val="75000"/>
                  </a:schemeClr>
                </a:solidFill>
              </a:rPr>
              <a:t>) - </a:t>
            </a:r>
            <a:r>
              <a:rPr lang="pt-PT" sz="1600" b="1" dirty="0" err="1">
                <a:solidFill>
                  <a:schemeClr val="accent2">
                    <a:lumMod val="75000"/>
                  </a:schemeClr>
                </a:solidFill>
              </a:rPr>
              <a:t>Workplan</a:t>
            </a:r>
            <a:r>
              <a:rPr lang="pt-PT" sz="1600" b="1" dirty="0">
                <a:solidFill>
                  <a:schemeClr val="accent2">
                    <a:lumMod val="75000"/>
                  </a:schemeClr>
                </a:solidFill>
              </a:rPr>
              <a:t> </a:t>
            </a:r>
            <a:r>
              <a:rPr lang="pt-PT" sz="1600" b="1" dirty="0" err="1">
                <a:solidFill>
                  <a:schemeClr val="accent2">
                    <a:lumMod val="75000"/>
                  </a:schemeClr>
                </a:solidFill>
              </a:rPr>
              <a:t>Presentation</a:t>
            </a:r>
            <a:endParaRPr lang="pt-PT" sz="1600" b="1" dirty="0">
              <a:solidFill>
                <a:schemeClr val="accent2">
                  <a:lumMod val="75000"/>
                </a:schemeClr>
              </a:solidFill>
            </a:endParaRPr>
          </a:p>
          <a:p>
            <a:pPr algn="just">
              <a:lnSpc>
                <a:spcPct val="150000"/>
              </a:lnSpc>
            </a:pPr>
            <a:r>
              <a:rPr lang="pt-PT" sz="1600" b="1" dirty="0"/>
              <a:t>Objectives:</a:t>
            </a:r>
          </a:p>
          <a:p>
            <a:pPr marL="285750" indent="-285750" algn="just">
              <a:lnSpc>
                <a:spcPct val="150000"/>
              </a:lnSpc>
              <a:buFont typeface="Arial" panose="020B0604020202020204" pitchFamily="34" charset="0"/>
              <a:buChar char="•"/>
            </a:pPr>
            <a:r>
              <a:rPr lang="en-US" sz="1600" dirty="0"/>
              <a:t>Finalize and present the workplan: timeline, milestones, expected deliverables, and working methodology.</a:t>
            </a:r>
          </a:p>
          <a:p>
            <a:pPr marL="285750" indent="-285750" algn="just">
              <a:lnSpc>
                <a:spcPct val="150000"/>
              </a:lnSpc>
              <a:buFont typeface="Arial" panose="020B0604020202020204" pitchFamily="34" charset="0"/>
              <a:buChar char="•"/>
            </a:pPr>
            <a:r>
              <a:rPr lang="en-US" sz="1600" dirty="0"/>
              <a:t>Obtain feedback from the supervisor on the plan.</a:t>
            </a:r>
          </a:p>
          <a:p>
            <a:pPr marL="285750" indent="-285750" algn="just">
              <a:lnSpc>
                <a:spcPct val="150000"/>
              </a:lnSpc>
              <a:buFont typeface="Arial" panose="020B0604020202020204" pitchFamily="34" charset="0"/>
              <a:buChar char="•"/>
            </a:pPr>
            <a:r>
              <a:rPr lang="en-US" sz="1600" dirty="0"/>
              <a:t>Make any necessary adjustments based on the feedback.</a:t>
            </a:r>
          </a:p>
          <a:p>
            <a:pPr algn="just">
              <a:lnSpc>
                <a:spcPct val="150000"/>
              </a:lnSpc>
            </a:pPr>
            <a:r>
              <a:rPr lang="pt-PT" sz="1600" b="1" dirty="0" err="1"/>
              <a:t>Deliverable</a:t>
            </a:r>
            <a:r>
              <a:rPr lang="pt-PT" sz="1600" b="1" dirty="0"/>
              <a:t>:</a:t>
            </a:r>
          </a:p>
          <a:p>
            <a:pPr marL="285750" indent="-285750" algn="just">
              <a:lnSpc>
                <a:spcPct val="150000"/>
              </a:lnSpc>
              <a:buFont typeface="Arial" panose="020B0604020202020204" pitchFamily="34" charset="0"/>
              <a:buChar char="•"/>
            </a:pPr>
            <a:r>
              <a:rPr lang="en-US" sz="1600" dirty="0"/>
              <a:t>Make any necessary adjustments based on the feedback.</a:t>
            </a:r>
            <a:endParaRPr lang="pt-PT" sz="1600" dirty="0"/>
          </a:p>
        </p:txBody>
      </p:sp>
      <p:pic>
        <p:nvPicPr>
          <p:cNvPr id="3" name="Imagem 2">
            <a:extLst>
              <a:ext uri="{FF2B5EF4-FFF2-40B4-BE49-F238E27FC236}">
                <a16:creationId xmlns:a16="http://schemas.microsoft.com/office/drawing/2014/main" id="{E5865A77-C4B0-CB78-E620-468FF5660CF7}"/>
              </a:ext>
            </a:extLst>
          </p:cNvPr>
          <p:cNvPicPr>
            <a:picLocks noChangeAspect="1"/>
          </p:cNvPicPr>
          <p:nvPr/>
        </p:nvPicPr>
        <p:blipFill>
          <a:blip r:embed="rId7"/>
          <a:stretch>
            <a:fillRect/>
          </a:stretch>
        </p:blipFill>
        <p:spPr>
          <a:xfrm>
            <a:off x="4494399" y="2996151"/>
            <a:ext cx="4411476" cy="1243852"/>
          </a:xfrm>
          <a:prstGeom prst="rect">
            <a:avLst/>
          </a:prstGeom>
        </p:spPr>
      </p:pic>
    </p:spTree>
    <p:extLst>
      <p:ext uri="{BB962C8B-B14F-4D97-AF65-F5344CB8AC3E}">
        <p14:creationId xmlns:p14="http://schemas.microsoft.com/office/powerpoint/2010/main" val="1902166954"/>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5487</TotalTime>
  <Words>4212</Words>
  <Application>Microsoft Office PowerPoint</Application>
  <PresentationFormat>Apresentação no Ecrã (4:3)</PresentationFormat>
  <Paragraphs>477</Paragraphs>
  <Slides>46</Slides>
  <Notes>45</Notes>
  <HiddenSlides>0</HiddenSlides>
  <MMClips>1</MMClips>
  <ScaleCrop>false</ScaleCrop>
  <HeadingPairs>
    <vt:vector size="6" baseType="variant">
      <vt:variant>
        <vt:lpstr>Tipos de letra usados</vt:lpstr>
      </vt:variant>
      <vt:variant>
        <vt:i4>2</vt:i4>
      </vt:variant>
      <vt:variant>
        <vt:lpstr>Tema</vt:lpstr>
      </vt:variant>
      <vt:variant>
        <vt:i4>1</vt:i4>
      </vt:variant>
      <vt:variant>
        <vt:lpstr>Títulos dos diapositivos</vt:lpstr>
      </vt:variant>
      <vt:variant>
        <vt:i4>46</vt:i4>
      </vt:variant>
    </vt:vector>
  </HeadingPairs>
  <TitlesOfParts>
    <vt:vector size="49" baseType="lpstr">
      <vt:lpstr>Arial</vt:lpstr>
      <vt:lpstr>Calibri</vt:lpstr>
      <vt:lpstr>Tema do Office</vt:lpstr>
      <vt:lpstr>Lightweight Authentication System with Facial Recognition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Diapositivo 1</dc:title>
  <dc:creator>Diogo Azevedo;Letícia Loureiro</dc:creator>
  <cp:lastModifiedBy>Leticia Loureiro</cp:lastModifiedBy>
  <cp:revision>275</cp:revision>
  <cp:lastPrinted>2020-09-27T18:04:57Z</cp:lastPrinted>
  <dcterms:created xsi:type="dcterms:W3CDTF">2011-05-31T09:21:51Z</dcterms:created>
  <dcterms:modified xsi:type="dcterms:W3CDTF">2025-03-25T12:04:57Z</dcterms:modified>
</cp:coreProperties>
</file>